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webextensions/taskpanes.xml" ContentType="application/vnd.ms-office.webextensiontaskpanes+xml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6" r:id="rId3"/>
    <p:sldId id="276" r:id="rId4"/>
    <p:sldId id="284" r:id="rId5"/>
    <p:sldId id="279" r:id="rId6"/>
    <p:sldId id="283" r:id="rId7"/>
    <p:sldId id="256" r:id="rId8"/>
    <p:sldId id="291" r:id="rId9"/>
    <p:sldId id="278" r:id="rId10"/>
    <p:sldId id="261" r:id="rId11"/>
    <p:sldId id="258" r:id="rId12"/>
    <p:sldId id="259" r:id="rId13"/>
    <p:sldId id="282" r:id="rId14"/>
    <p:sldId id="281" r:id="rId15"/>
    <p:sldId id="260" r:id="rId16"/>
    <p:sldId id="262" r:id="rId17"/>
    <p:sldId id="263" r:id="rId18"/>
    <p:sldId id="264" r:id="rId19"/>
    <p:sldId id="285" r:id="rId20"/>
    <p:sldId id="286" r:id="rId21"/>
    <p:sldId id="287" r:id="rId22"/>
    <p:sldId id="265" r:id="rId23"/>
    <p:sldId id="267" r:id="rId24"/>
    <p:sldId id="268" r:id="rId25"/>
    <p:sldId id="269" r:id="rId26"/>
    <p:sldId id="277" r:id="rId27"/>
    <p:sldId id="288" r:id="rId28"/>
    <p:sldId id="272" r:id="rId29"/>
    <p:sldId id="273" r:id="rId30"/>
    <p:sldId id="274" r:id="rId31"/>
    <p:sldId id="275" r:id="rId32"/>
    <p:sldId id="292" r:id="rId33"/>
    <p:sldId id="271" r:id="rId34"/>
    <p:sldId id="290" r:id="rId35"/>
    <p:sldId id="293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ABE"/>
    <a:srgbClr val="100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525" autoAdjust="0"/>
    <p:restoredTop sz="82927"/>
  </p:normalViewPr>
  <p:slideViewPr>
    <p:cSldViewPr snapToGrid="0" snapToObjects="1">
      <p:cViewPr varScale="1">
        <p:scale>
          <a:sx n="64" d="100"/>
          <a:sy n="64" d="100"/>
        </p:scale>
        <p:origin x="18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3FD2D909-1C81-4ABD-9895-14024021CE54}"/>
    <pc:docChg chg="modSld">
      <pc:chgData name="Chris Lima" userId="b5ea056ce2397b48" providerId="LiveId" clId="{3FD2D909-1C81-4ABD-9895-14024021CE54}" dt="2023-02-27T19:10:17.191" v="0" actId="20577"/>
      <pc:docMkLst>
        <pc:docMk/>
      </pc:docMkLst>
      <pc:sldChg chg="modSp mod">
        <pc:chgData name="Chris Lima" userId="b5ea056ce2397b48" providerId="LiveId" clId="{3FD2D909-1C81-4ABD-9895-14024021CE54}" dt="2023-02-27T19:10:17.191" v="0" actId="20577"/>
        <pc:sldMkLst>
          <pc:docMk/>
          <pc:sldMk cId="2507561236" sldId="266"/>
        </pc:sldMkLst>
        <pc:spChg chg="mod">
          <ac:chgData name="Chris Lima" userId="b5ea056ce2397b48" providerId="LiveId" clId="{3FD2D909-1C81-4ABD-9895-14024021CE54}" dt="2023-02-27T19:10:17.191" v="0" actId="20577"/>
          <ac:spMkLst>
            <pc:docMk/>
            <pc:sldMk cId="2507561236" sldId="266"/>
            <ac:spMk id="3" creationId="{1F9E61B4-FFF3-1C4C-8597-91AE35CF6FE0}"/>
          </ac:spMkLst>
        </pc:spChg>
      </pc:sldChg>
    </pc:docChg>
  </pc:docChgLst>
  <pc:docChgLst>
    <pc:chgData name="Chris Lima" userId="b5ea056ce2397b48" providerId="LiveId" clId="{243F3FFD-5068-F348-91D2-5142CF868681}"/>
    <pc:docChg chg="addSld modSld">
      <pc:chgData name="Chris Lima" userId="b5ea056ce2397b48" providerId="LiveId" clId="{243F3FFD-5068-F348-91D2-5142CF868681}" dt="2022-02-21T23:49:48.953" v="9" actId="20577"/>
      <pc:docMkLst>
        <pc:docMk/>
      </pc:docMkLst>
      <pc:sldChg chg="modSp mod">
        <pc:chgData name="Chris Lima" userId="b5ea056ce2397b48" providerId="LiveId" clId="{243F3FFD-5068-F348-91D2-5142CF868681}" dt="2022-02-21T23:49:48.953" v="9" actId="20577"/>
        <pc:sldMkLst>
          <pc:docMk/>
          <pc:sldMk cId="3438317645" sldId="288"/>
        </pc:sldMkLst>
        <pc:spChg chg="mod">
          <ac:chgData name="Chris Lima" userId="b5ea056ce2397b48" providerId="LiveId" clId="{243F3FFD-5068-F348-91D2-5142CF868681}" dt="2022-02-21T23:49:48.953" v="9" actId="20577"/>
          <ac:spMkLst>
            <pc:docMk/>
            <pc:sldMk cId="3438317645" sldId="288"/>
            <ac:spMk id="3" creationId="{1F9E61B4-FFF3-1C4C-8597-91AE35CF6FE0}"/>
          </ac:spMkLst>
        </pc:spChg>
      </pc:sldChg>
      <pc:sldChg chg="add">
        <pc:chgData name="Chris Lima" userId="b5ea056ce2397b48" providerId="LiveId" clId="{243F3FFD-5068-F348-91D2-5142CF868681}" dt="2022-02-21T21:37:44.102" v="0"/>
        <pc:sldMkLst>
          <pc:docMk/>
          <pc:sldMk cId="1569291099" sldId="297"/>
        </pc:sldMkLst>
      </pc:sldChg>
    </pc:docChg>
  </pc:docChgLst>
  <pc:docChgLst>
    <pc:chgData name="Chris Lima" userId="b5ea056ce2397b48" providerId="LiveId" clId="{3EE715D5-B40D-44A0-9353-54755F3BA67E}"/>
    <pc:docChg chg="modSld">
      <pc:chgData name="Chris Lima" userId="b5ea056ce2397b48" providerId="LiveId" clId="{3EE715D5-B40D-44A0-9353-54755F3BA67E}" dt="2022-08-10T22:50:31.551" v="10" actId="20577"/>
      <pc:docMkLst>
        <pc:docMk/>
      </pc:docMkLst>
      <pc:sldChg chg="modSp mod">
        <pc:chgData name="Chris Lima" userId="b5ea056ce2397b48" providerId="LiveId" clId="{3EE715D5-B40D-44A0-9353-54755F3BA67E}" dt="2022-08-10T22:50:31.551" v="10" actId="20577"/>
        <pc:sldMkLst>
          <pc:docMk/>
          <pc:sldMk cId="2765390943" sldId="275"/>
        </pc:sldMkLst>
        <pc:spChg chg="mod">
          <ac:chgData name="Chris Lima" userId="b5ea056ce2397b48" providerId="LiveId" clId="{3EE715D5-B40D-44A0-9353-54755F3BA67E}" dt="2022-08-10T22:50:31.551" v="10" actId="20577"/>
          <ac:spMkLst>
            <pc:docMk/>
            <pc:sldMk cId="2765390943" sldId="275"/>
            <ac:spMk id="3" creationId="{1F9E61B4-FFF3-1C4C-8597-91AE35CF6FE0}"/>
          </ac:spMkLst>
        </pc:spChg>
      </pc:sldChg>
    </pc:docChg>
  </pc:docChgLst>
  <pc:docChgLst>
    <pc:chgData name="Chris Lima" userId="b5ea056ce2397b48" providerId="LiveId" clId="{CF987978-8526-40D7-93D9-2DA485F256D2}"/>
    <pc:docChg chg="undo custSel modSld">
      <pc:chgData name="Chris Lima" userId="b5ea056ce2397b48" providerId="LiveId" clId="{CF987978-8526-40D7-93D9-2DA485F256D2}" dt="2022-02-21T17:36:52.668" v="55" actId="207"/>
      <pc:docMkLst>
        <pc:docMk/>
      </pc:docMkLst>
      <pc:sldChg chg="modSp mod">
        <pc:chgData name="Chris Lima" userId="b5ea056ce2397b48" providerId="LiveId" clId="{CF987978-8526-40D7-93D9-2DA485F256D2}" dt="2022-02-21T16:35:18.916" v="11" actId="20577"/>
        <pc:sldMkLst>
          <pc:docMk/>
          <pc:sldMk cId="2666077231" sldId="257"/>
        </pc:sldMkLst>
        <pc:spChg chg="mod">
          <ac:chgData name="Chris Lima" userId="b5ea056ce2397b48" providerId="LiveId" clId="{CF987978-8526-40D7-93D9-2DA485F256D2}" dt="2022-02-21T16:35:18.916" v="11" actId="20577"/>
          <ac:spMkLst>
            <pc:docMk/>
            <pc:sldMk cId="2666077231" sldId="257"/>
            <ac:spMk id="3" creationId="{1F9E61B4-FFF3-1C4C-8597-91AE35CF6FE0}"/>
          </ac:spMkLst>
        </pc:spChg>
      </pc:sldChg>
      <pc:sldChg chg="modSp mod">
        <pc:chgData name="Chris Lima" userId="b5ea056ce2397b48" providerId="LiveId" clId="{CF987978-8526-40D7-93D9-2DA485F256D2}" dt="2022-02-21T17:18:38.540" v="53" actId="114"/>
        <pc:sldMkLst>
          <pc:docMk/>
          <pc:sldMk cId="1743117675" sldId="273"/>
        </pc:sldMkLst>
        <pc:spChg chg="mod">
          <ac:chgData name="Chris Lima" userId="b5ea056ce2397b48" providerId="LiveId" clId="{CF987978-8526-40D7-93D9-2DA485F256D2}" dt="2022-02-21T17:18:38.540" v="53" actId="114"/>
          <ac:spMkLst>
            <pc:docMk/>
            <pc:sldMk cId="1743117675" sldId="273"/>
            <ac:spMk id="3" creationId="{1F9E61B4-FFF3-1C4C-8597-91AE35CF6FE0}"/>
          </ac:spMkLst>
        </pc:spChg>
      </pc:sldChg>
      <pc:sldChg chg="modSp mod">
        <pc:chgData name="Chris Lima" userId="b5ea056ce2397b48" providerId="LiveId" clId="{CF987978-8526-40D7-93D9-2DA485F256D2}" dt="2022-02-21T16:42:25.012" v="13" actId="207"/>
        <pc:sldMkLst>
          <pc:docMk/>
          <pc:sldMk cId="2673922173" sldId="276"/>
        </pc:sldMkLst>
        <pc:spChg chg="mod">
          <ac:chgData name="Chris Lima" userId="b5ea056ce2397b48" providerId="LiveId" clId="{CF987978-8526-40D7-93D9-2DA485F256D2}" dt="2022-02-21T16:42:25.012" v="13" actId="207"/>
          <ac:spMkLst>
            <pc:docMk/>
            <pc:sldMk cId="2673922173" sldId="276"/>
            <ac:spMk id="3" creationId="{1F9E61B4-FFF3-1C4C-8597-91AE35CF6FE0}"/>
          </ac:spMkLst>
        </pc:spChg>
      </pc:sldChg>
      <pc:sldChg chg="modNotesTx">
        <pc:chgData name="Chris Lima" userId="b5ea056ce2397b48" providerId="LiveId" clId="{CF987978-8526-40D7-93D9-2DA485F256D2}" dt="2022-02-21T16:49:00.219" v="49" actId="20577"/>
        <pc:sldMkLst>
          <pc:docMk/>
          <pc:sldMk cId="1083099022" sldId="279"/>
        </pc:sldMkLst>
      </pc:sldChg>
      <pc:sldChg chg="modSp mod">
        <pc:chgData name="Chris Lima" userId="b5ea056ce2397b48" providerId="LiveId" clId="{CF987978-8526-40D7-93D9-2DA485F256D2}" dt="2022-02-21T17:09:05.576" v="52" actId="20577"/>
        <pc:sldMkLst>
          <pc:docMk/>
          <pc:sldMk cId="2156853321" sldId="286"/>
        </pc:sldMkLst>
        <pc:spChg chg="mod">
          <ac:chgData name="Chris Lima" userId="b5ea056ce2397b48" providerId="LiveId" clId="{CF987978-8526-40D7-93D9-2DA485F256D2}" dt="2022-02-21T17:09:05.576" v="52" actId="20577"/>
          <ac:spMkLst>
            <pc:docMk/>
            <pc:sldMk cId="2156853321" sldId="286"/>
            <ac:spMk id="10" creationId="{7E0E49DD-8779-C844-914A-54B2B131714C}"/>
          </ac:spMkLst>
        </pc:spChg>
      </pc:sldChg>
      <pc:sldChg chg="modSp mod">
        <pc:chgData name="Chris Lima" userId="b5ea056ce2397b48" providerId="LiveId" clId="{CF987978-8526-40D7-93D9-2DA485F256D2}" dt="2022-02-21T17:36:52.668" v="55" actId="207"/>
        <pc:sldMkLst>
          <pc:docMk/>
          <pc:sldMk cId="1974712753" sldId="294"/>
        </pc:sldMkLst>
        <pc:spChg chg="mod">
          <ac:chgData name="Chris Lima" userId="b5ea056ce2397b48" providerId="LiveId" clId="{CF987978-8526-40D7-93D9-2DA485F256D2}" dt="2022-02-21T17:36:52.668" v="55" actId="207"/>
          <ac:spMkLst>
            <pc:docMk/>
            <pc:sldMk cId="1974712753" sldId="294"/>
            <ac:spMk id="3" creationId="{1F9E61B4-FFF3-1C4C-8597-91AE35CF6FE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416BA-7126-0B47-B6CE-0275B9002C6D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067C5E8-8A91-9745-9561-7B032909BE08}">
      <dgm:prSet phldrT="[Texto]" custT="1"/>
      <dgm:spPr/>
      <dgm:t>
        <a:bodyPr/>
        <a:lstStyle/>
        <a:p>
          <a:pPr algn="ctr"/>
          <a:r>
            <a:rPr lang="pt-BR" sz="4400" b="0" dirty="0"/>
            <a:t>GUI</a:t>
          </a:r>
          <a:endParaRPr lang="pt-BR" sz="6000" b="0" dirty="0"/>
        </a:p>
      </dgm:t>
    </dgm:pt>
    <dgm:pt modelId="{E5917C81-0ADE-E345-8D64-A1052BAC9D98}" type="parTrans" cxnId="{217C4BBE-11AE-FA44-9146-3684D5F40548}">
      <dgm:prSet/>
      <dgm:spPr/>
      <dgm:t>
        <a:bodyPr/>
        <a:lstStyle/>
        <a:p>
          <a:endParaRPr lang="pt-BR"/>
        </a:p>
      </dgm:t>
    </dgm:pt>
    <dgm:pt modelId="{1A7EDD4A-1DAF-AB40-95DC-01415BCE87EA}" type="sibTrans" cxnId="{217C4BBE-11AE-FA44-9146-3684D5F40548}">
      <dgm:prSet/>
      <dgm:spPr/>
      <dgm:t>
        <a:bodyPr/>
        <a:lstStyle/>
        <a:p>
          <a:endParaRPr lang="pt-BR"/>
        </a:p>
      </dgm:t>
    </dgm:pt>
    <dgm:pt modelId="{7B30FECC-7A69-BE4D-990C-BE260C42C22D}">
      <dgm:prSet phldrT="[Texto]"/>
      <dgm:spPr/>
      <dgm:t>
        <a:bodyPr/>
        <a:lstStyle/>
        <a:p>
          <a:r>
            <a:rPr lang="pt-BR" dirty="0"/>
            <a:t>Serviço</a:t>
          </a:r>
        </a:p>
      </dgm:t>
    </dgm:pt>
    <dgm:pt modelId="{78A13957-B929-EF41-BAD7-939B1C1A3DAE}" type="parTrans" cxnId="{7F11B746-27CD-1B4E-AB48-F5C585801C1C}">
      <dgm:prSet/>
      <dgm:spPr/>
      <dgm:t>
        <a:bodyPr/>
        <a:lstStyle/>
        <a:p>
          <a:endParaRPr lang="pt-BR"/>
        </a:p>
      </dgm:t>
    </dgm:pt>
    <dgm:pt modelId="{262A8592-06D2-A947-8265-A9B5C29BC0EB}" type="sibTrans" cxnId="{7F11B746-27CD-1B4E-AB48-F5C585801C1C}">
      <dgm:prSet/>
      <dgm:spPr/>
      <dgm:t>
        <a:bodyPr/>
        <a:lstStyle/>
        <a:p>
          <a:endParaRPr lang="pt-BR"/>
        </a:p>
      </dgm:t>
    </dgm:pt>
    <dgm:pt modelId="{2FAF421D-B0F1-FD49-8F6A-2A8A47E59EE1}">
      <dgm:prSet phldrT="[Texto]"/>
      <dgm:spPr/>
      <dgm:t>
        <a:bodyPr/>
        <a:lstStyle/>
        <a:p>
          <a:r>
            <a:rPr lang="pt-BR" dirty="0"/>
            <a:t>Unitário</a:t>
          </a:r>
        </a:p>
      </dgm:t>
    </dgm:pt>
    <dgm:pt modelId="{634CDE60-A851-0F49-BB4E-0CBC9E7FD320}" type="parTrans" cxnId="{04A07D2B-7CE6-C142-9C31-28E8942C80AD}">
      <dgm:prSet/>
      <dgm:spPr/>
      <dgm:t>
        <a:bodyPr/>
        <a:lstStyle/>
        <a:p>
          <a:endParaRPr lang="pt-BR"/>
        </a:p>
      </dgm:t>
    </dgm:pt>
    <dgm:pt modelId="{555F0CDD-0E28-A94E-BA33-730922E09DF7}" type="sibTrans" cxnId="{04A07D2B-7CE6-C142-9C31-28E8942C80AD}">
      <dgm:prSet/>
      <dgm:spPr/>
      <dgm:t>
        <a:bodyPr/>
        <a:lstStyle/>
        <a:p>
          <a:endParaRPr lang="pt-BR"/>
        </a:p>
      </dgm:t>
    </dgm:pt>
    <dgm:pt modelId="{42625C3D-7DC4-9F48-892D-2B5E33AFFA86}" type="pres">
      <dgm:prSet presAssocID="{3BD416BA-7126-0B47-B6CE-0275B9002C6D}" presName="Name0" presStyleCnt="0">
        <dgm:presLayoutVars>
          <dgm:dir/>
          <dgm:animLvl val="lvl"/>
          <dgm:resizeHandles val="exact"/>
        </dgm:presLayoutVars>
      </dgm:prSet>
      <dgm:spPr/>
    </dgm:pt>
    <dgm:pt modelId="{2BDA03AC-047A-3048-85DD-96B480414AA8}" type="pres">
      <dgm:prSet presAssocID="{2067C5E8-8A91-9745-9561-7B032909BE08}" presName="Name8" presStyleCnt="0"/>
      <dgm:spPr/>
    </dgm:pt>
    <dgm:pt modelId="{FC42C7DB-9B77-0D4C-9039-D5D149FF21A9}" type="pres">
      <dgm:prSet presAssocID="{2067C5E8-8A91-9745-9561-7B032909BE0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30B4AF1-7C7F-A14A-A30D-46DEE4548A34}" type="pres">
      <dgm:prSet presAssocID="{2067C5E8-8A91-9745-9561-7B032909BE0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4421AF-CE34-0F42-AD2F-2A95F5691A14}" type="pres">
      <dgm:prSet presAssocID="{7B30FECC-7A69-BE4D-990C-BE260C42C22D}" presName="Name8" presStyleCnt="0"/>
      <dgm:spPr/>
    </dgm:pt>
    <dgm:pt modelId="{C197201A-3485-E243-8C0E-AF54F67E6399}" type="pres">
      <dgm:prSet presAssocID="{7B30FECC-7A69-BE4D-990C-BE260C42C22D}" presName="level" presStyleLbl="node1" presStyleIdx="1" presStyleCnt="3">
        <dgm:presLayoutVars>
          <dgm:chMax val="1"/>
          <dgm:bulletEnabled val="1"/>
        </dgm:presLayoutVars>
      </dgm:prSet>
      <dgm:spPr/>
    </dgm:pt>
    <dgm:pt modelId="{74312573-3268-274A-8C28-1724468D2B99}" type="pres">
      <dgm:prSet presAssocID="{7B30FECC-7A69-BE4D-990C-BE260C42C22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F51EB5-D61F-7C45-9632-21C9793B6ADD}" type="pres">
      <dgm:prSet presAssocID="{2FAF421D-B0F1-FD49-8F6A-2A8A47E59EE1}" presName="Name8" presStyleCnt="0"/>
      <dgm:spPr/>
    </dgm:pt>
    <dgm:pt modelId="{1FD6C017-4152-3547-B04A-6CDD86E2D861}" type="pres">
      <dgm:prSet presAssocID="{2FAF421D-B0F1-FD49-8F6A-2A8A47E59EE1}" presName="level" presStyleLbl="node1" presStyleIdx="2" presStyleCnt="3">
        <dgm:presLayoutVars>
          <dgm:chMax val="1"/>
          <dgm:bulletEnabled val="1"/>
        </dgm:presLayoutVars>
      </dgm:prSet>
      <dgm:spPr/>
    </dgm:pt>
    <dgm:pt modelId="{86E7D730-0625-9842-82E2-57B2877DA3ED}" type="pres">
      <dgm:prSet presAssocID="{2FAF421D-B0F1-FD49-8F6A-2A8A47E59EE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A07D2B-7CE6-C142-9C31-28E8942C80AD}" srcId="{3BD416BA-7126-0B47-B6CE-0275B9002C6D}" destId="{2FAF421D-B0F1-FD49-8F6A-2A8A47E59EE1}" srcOrd="2" destOrd="0" parTransId="{634CDE60-A851-0F49-BB4E-0CBC9E7FD320}" sibTransId="{555F0CDD-0E28-A94E-BA33-730922E09DF7}"/>
    <dgm:cxn modelId="{7F11B746-27CD-1B4E-AB48-F5C585801C1C}" srcId="{3BD416BA-7126-0B47-B6CE-0275B9002C6D}" destId="{7B30FECC-7A69-BE4D-990C-BE260C42C22D}" srcOrd="1" destOrd="0" parTransId="{78A13957-B929-EF41-BAD7-939B1C1A3DAE}" sibTransId="{262A8592-06D2-A947-8265-A9B5C29BC0EB}"/>
    <dgm:cxn modelId="{1020FA4A-54FF-8B43-95F2-F4EE67322446}" type="presOf" srcId="{2FAF421D-B0F1-FD49-8F6A-2A8A47E59EE1}" destId="{86E7D730-0625-9842-82E2-57B2877DA3ED}" srcOrd="1" destOrd="0" presId="urn:microsoft.com/office/officeart/2005/8/layout/pyramid1"/>
    <dgm:cxn modelId="{B77C2B76-2ECD-DD44-A478-C10DAB8283AF}" type="presOf" srcId="{2FAF421D-B0F1-FD49-8F6A-2A8A47E59EE1}" destId="{1FD6C017-4152-3547-B04A-6CDD86E2D861}" srcOrd="0" destOrd="0" presId="urn:microsoft.com/office/officeart/2005/8/layout/pyramid1"/>
    <dgm:cxn modelId="{1B03AA7A-7A0F-5F44-8AB6-449561B6FE5A}" type="presOf" srcId="{2067C5E8-8A91-9745-9561-7B032909BE08}" destId="{B30B4AF1-7C7F-A14A-A30D-46DEE4548A34}" srcOrd="1" destOrd="0" presId="urn:microsoft.com/office/officeart/2005/8/layout/pyramid1"/>
    <dgm:cxn modelId="{9ADD7A85-D318-0145-919F-DFF9B1109A74}" type="presOf" srcId="{3BD416BA-7126-0B47-B6CE-0275B9002C6D}" destId="{42625C3D-7DC4-9F48-892D-2B5E33AFFA86}" srcOrd="0" destOrd="0" presId="urn:microsoft.com/office/officeart/2005/8/layout/pyramid1"/>
    <dgm:cxn modelId="{9B440EA3-F042-A840-A7CD-33D42A206EF1}" type="presOf" srcId="{7B30FECC-7A69-BE4D-990C-BE260C42C22D}" destId="{C197201A-3485-E243-8C0E-AF54F67E6399}" srcOrd="0" destOrd="0" presId="urn:microsoft.com/office/officeart/2005/8/layout/pyramid1"/>
    <dgm:cxn modelId="{217C4BBE-11AE-FA44-9146-3684D5F40548}" srcId="{3BD416BA-7126-0B47-B6CE-0275B9002C6D}" destId="{2067C5E8-8A91-9745-9561-7B032909BE08}" srcOrd="0" destOrd="0" parTransId="{E5917C81-0ADE-E345-8D64-A1052BAC9D98}" sibTransId="{1A7EDD4A-1DAF-AB40-95DC-01415BCE87EA}"/>
    <dgm:cxn modelId="{72BC5DD3-E8C2-7B47-A42E-A36953C05CD5}" type="presOf" srcId="{7B30FECC-7A69-BE4D-990C-BE260C42C22D}" destId="{74312573-3268-274A-8C28-1724468D2B99}" srcOrd="1" destOrd="0" presId="urn:microsoft.com/office/officeart/2005/8/layout/pyramid1"/>
    <dgm:cxn modelId="{00EE95DF-F3CC-0D43-8D8C-02652BF71933}" type="presOf" srcId="{2067C5E8-8A91-9745-9561-7B032909BE08}" destId="{FC42C7DB-9B77-0D4C-9039-D5D149FF21A9}" srcOrd="0" destOrd="0" presId="urn:microsoft.com/office/officeart/2005/8/layout/pyramid1"/>
    <dgm:cxn modelId="{574157F1-17E8-1747-93AA-A18C3769CCF3}" type="presParOf" srcId="{42625C3D-7DC4-9F48-892D-2B5E33AFFA86}" destId="{2BDA03AC-047A-3048-85DD-96B480414AA8}" srcOrd="0" destOrd="0" presId="urn:microsoft.com/office/officeart/2005/8/layout/pyramid1"/>
    <dgm:cxn modelId="{87247FAA-C27F-5D4F-859A-38C5C85A0E6A}" type="presParOf" srcId="{2BDA03AC-047A-3048-85DD-96B480414AA8}" destId="{FC42C7DB-9B77-0D4C-9039-D5D149FF21A9}" srcOrd="0" destOrd="0" presId="urn:microsoft.com/office/officeart/2005/8/layout/pyramid1"/>
    <dgm:cxn modelId="{2431E11C-1C1B-074F-A409-3B5E265540CD}" type="presParOf" srcId="{2BDA03AC-047A-3048-85DD-96B480414AA8}" destId="{B30B4AF1-7C7F-A14A-A30D-46DEE4548A34}" srcOrd="1" destOrd="0" presId="urn:microsoft.com/office/officeart/2005/8/layout/pyramid1"/>
    <dgm:cxn modelId="{C69C33C4-CD91-1B4A-8E25-3254FBC035E5}" type="presParOf" srcId="{42625C3D-7DC4-9F48-892D-2B5E33AFFA86}" destId="{6C4421AF-CE34-0F42-AD2F-2A95F5691A14}" srcOrd="1" destOrd="0" presId="urn:microsoft.com/office/officeart/2005/8/layout/pyramid1"/>
    <dgm:cxn modelId="{DFC79214-1AC7-2849-9BFA-8C45E65E2C40}" type="presParOf" srcId="{6C4421AF-CE34-0F42-AD2F-2A95F5691A14}" destId="{C197201A-3485-E243-8C0E-AF54F67E6399}" srcOrd="0" destOrd="0" presId="urn:microsoft.com/office/officeart/2005/8/layout/pyramid1"/>
    <dgm:cxn modelId="{CCE3C97F-C480-EB41-9251-C9A3103A147C}" type="presParOf" srcId="{6C4421AF-CE34-0F42-AD2F-2A95F5691A14}" destId="{74312573-3268-274A-8C28-1724468D2B99}" srcOrd="1" destOrd="0" presId="urn:microsoft.com/office/officeart/2005/8/layout/pyramid1"/>
    <dgm:cxn modelId="{7124494E-9C9D-F748-BB6F-A048E12F9B92}" type="presParOf" srcId="{42625C3D-7DC4-9F48-892D-2B5E33AFFA86}" destId="{C8F51EB5-D61F-7C45-9632-21C9793B6ADD}" srcOrd="2" destOrd="0" presId="urn:microsoft.com/office/officeart/2005/8/layout/pyramid1"/>
    <dgm:cxn modelId="{0D4FFFB5-B7AE-4440-9A4F-4F7F4B7371A1}" type="presParOf" srcId="{C8F51EB5-D61F-7C45-9632-21C9793B6ADD}" destId="{1FD6C017-4152-3547-B04A-6CDD86E2D861}" srcOrd="0" destOrd="0" presId="urn:microsoft.com/office/officeart/2005/8/layout/pyramid1"/>
    <dgm:cxn modelId="{E40EB509-E91D-2F4A-9048-9E2F84E879CB}" type="presParOf" srcId="{C8F51EB5-D61F-7C45-9632-21C9793B6ADD}" destId="{86E7D730-0625-9842-82E2-57B2877DA3E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CBFBC-744F-A64C-8608-E997D83FD45A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B499599-06FA-CB48-BA0E-79F6DA54B7A2}" type="pres">
      <dgm:prSet presAssocID="{7E9CBFBC-744F-A64C-8608-E997D83FD45A}" presName="linearFlow" presStyleCnt="0">
        <dgm:presLayoutVars>
          <dgm:dir/>
          <dgm:resizeHandles val="exact"/>
        </dgm:presLayoutVars>
      </dgm:prSet>
      <dgm:spPr/>
    </dgm:pt>
  </dgm:ptLst>
  <dgm:cxnLst>
    <dgm:cxn modelId="{9AF7FA84-CAE7-B141-B6CF-0319266E1E1D}" type="presOf" srcId="{7E9CBFBC-744F-A64C-8608-E997D83FD45A}" destId="{BB499599-06FA-CB48-BA0E-79F6DA54B7A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090BC4-8F1F-4767-AE53-FECC5EF59B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DAF697-F3FA-429C-A05F-0497085961EA}">
      <dgm:prSet/>
      <dgm:spPr/>
      <dgm:t>
        <a:bodyPr/>
        <a:lstStyle/>
        <a:p>
          <a:r>
            <a:rPr lang="pt-BR"/>
            <a:t>Redução de erros humanos</a:t>
          </a:r>
          <a:endParaRPr lang="en-US"/>
        </a:p>
      </dgm:t>
    </dgm:pt>
    <dgm:pt modelId="{B804AE50-4D8D-4D77-9958-6C5FA7641D7F}" type="parTrans" cxnId="{0B69EF3C-65A7-41CB-A4FF-7DD284796AE2}">
      <dgm:prSet/>
      <dgm:spPr/>
      <dgm:t>
        <a:bodyPr/>
        <a:lstStyle/>
        <a:p>
          <a:endParaRPr lang="en-US"/>
        </a:p>
      </dgm:t>
    </dgm:pt>
    <dgm:pt modelId="{F442369E-2330-44C7-9499-76F89B7C9C45}" type="sibTrans" cxnId="{0B69EF3C-65A7-41CB-A4FF-7DD284796AE2}">
      <dgm:prSet/>
      <dgm:spPr/>
      <dgm:t>
        <a:bodyPr/>
        <a:lstStyle/>
        <a:p>
          <a:endParaRPr lang="en-US"/>
        </a:p>
      </dgm:t>
    </dgm:pt>
    <dgm:pt modelId="{DF2843F0-913F-4558-93FC-1B24E1CFBECF}">
      <dgm:prSet/>
      <dgm:spPr/>
      <dgm:t>
        <a:bodyPr/>
        <a:lstStyle/>
        <a:p>
          <a:r>
            <a:rPr lang="pt-BR"/>
            <a:t>Aumento da produtividade</a:t>
          </a:r>
          <a:endParaRPr lang="en-US"/>
        </a:p>
      </dgm:t>
    </dgm:pt>
    <dgm:pt modelId="{F1D30CFE-038B-4BF2-8D94-D263A9C76F51}" type="parTrans" cxnId="{C3F24C18-E968-4B9F-AE76-7F8A862336B0}">
      <dgm:prSet/>
      <dgm:spPr/>
      <dgm:t>
        <a:bodyPr/>
        <a:lstStyle/>
        <a:p>
          <a:endParaRPr lang="en-US"/>
        </a:p>
      </dgm:t>
    </dgm:pt>
    <dgm:pt modelId="{61FC955C-F201-478D-8120-311569A4B5DD}" type="sibTrans" cxnId="{C3F24C18-E968-4B9F-AE76-7F8A862336B0}">
      <dgm:prSet/>
      <dgm:spPr/>
      <dgm:t>
        <a:bodyPr/>
        <a:lstStyle/>
        <a:p>
          <a:endParaRPr lang="en-US"/>
        </a:p>
      </dgm:t>
    </dgm:pt>
    <dgm:pt modelId="{42FE97D3-26AB-46DF-9EC5-687181DFFBE1}">
      <dgm:prSet/>
      <dgm:spPr/>
      <dgm:t>
        <a:bodyPr/>
        <a:lstStyle/>
        <a:p>
          <a:r>
            <a:rPr lang="pt-BR"/>
            <a:t>Otimização de Mão de obra</a:t>
          </a:r>
          <a:endParaRPr lang="en-US"/>
        </a:p>
      </dgm:t>
    </dgm:pt>
    <dgm:pt modelId="{DB106F63-63E7-4987-A09E-C08318AA3464}" type="parTrans" cxnId="{107EDCF8-3E92-4A8B-B03C-D5FD0AD7B8F8}">
      <dgm:prSet/>
      <dgm:spPr/>
      <dgm:t>
        <a:bodyPr/>
        <a:lstStyle/>
        <a:p>
          <a:endParaRPr lang="en-US"/>
        </a:p>
      </dgm:t>
    </dgm:pt>
    <dgm:pt modelId="{F5627310-6AD5-4983-AF2C-65CAA3CF7ABC}" type="sibTrans" cxnId="{107EDCF8-3E92-4A8B-B03C-D5FD0AD7B8F8}">
      <dgm:prSet/>
      <dgm:spPr/>
      <dgm:t>
        <a:bodyPr/>
        <a:lstStyle/>
        <a:p>
          <a:endParaRPr lang="en-US"/>
        </a:p>
      </dgm:t>
    </dgm:pt>
    <dgm:pt modelId="{E5234EA4-B05E-4A0D-993B-787ACAA6252E}">
      <dgm:prSet/>
      <dgm:spPr/>
      <dgm:t>
        <a:bodyPr/>
        <a:lstStyle/>
        <a:p>
          <a:r>
            <a:rPr lang="pt-BR"/>
            <a:t>Otimização de custos</a:t>
          </a:r>
          <a:endParaRPr lang="en-US"/>
        </a:p>
      </dgm:t>
    </dgm:pt>
    <dgm:pt modelId="{5421ABDD-2951-406A-AAC3-525CBEAE34CC}" type="parTrans" cxnId="{A811879D-B720-458B-8063-3A60BDBB6228}">
      <dgm:prSet/>
      <dgm:spPr/>
      <dgm:t>
        <a:bodyPr/>
        <a:lstStyle/>
        <a:p>
          <a:endParaRPr lang="en-US"/>
        </a:p>
      </dgm:t>
    </dgm:pt>
    <dgm:pt modelId="{A525004D-8DBF-4E11-AD9C-0CC0B48EC266}" type="sibTrans" cxnId="{A811879D-B720-458B-8063-3A60BDBB6228}">
      <dgm:prSet/>
      <dgm:spPr/>
      <dgm:t>
        <a:bodyPr/>
        <a:lstStyle/>
        <a:p>
          <a:endParaRPr lang="en-US"/>
        </a:p>
      </dgm:t>
    </dgm:pt>
    <dgm:pt modelId="{C957ABFB-38B9-4664-B0B2-2B1303EF48D5}">
      <dgm:prSet/>
      <dgm:spPr/>
      <dgm:t>
        <a:bodyPr/>
        <a:lstStyle/>
        <a:p>
          <a:r>
            <a:rPr lang="pt-BR"/>
            <a:t>Prazo menor para entregas</a:t>
          </a:r>
          <a:endParaRPr lang="en-US"/>
        </a:p>
      </dgm:t>
    </dgm:pt>
    <dgm:pt modelId="{0D541B62-2DF3-43CD-82E3-CF3E02353881}" type="parTrans" cxnId="{0788BDAB-EE58-4868-9ED7-17FACB05DF1C}">
      <dgm:prSet/>
      <dgm:spPr/>
      <dgm:t>
        <a:bodyPr/>
        <a:lstStyle/>
        <a:p>
          <a:endParaRPr lang="en-US"/>
        </a:p>
      </dgm:t>
    </dgm:pt>
    <dgm:pt modelId="{DBD937CD-A1B8-4345-9107-D230CC0FBA13}" type="sibTrans" cxnId="{0788BDAB-EE58-4868-9ED7-17FACB05DF1C}">
      <dgm:prSet/>
      <dgm:spPr/>
      <dgm:t>
        <a:bodyPr/>
        <a:lstStyle/>
        <a:p>
          <a:endParaRPr lang="en-US"/>
        </a:p>
      </dgm:t>
    </dgm:pt>
    <dgm:pt modelId="{EE651FE9-718A-43FE-8E63-FBCF19C94C6C}">
      <dgm:prSet/>
      <dgm:spPr/>
      <dgm:t>
        <a:bodyPr/>
        <a:lstStyle/>
        <a:p>
          <a:r>
            <a:rPr lang="pt-BR"/>
            <a:t>Maior quantidade de testes</a:t>
          </a:r>
          <a:endParaRPr lang="en-US"/>
        </a:p>
      </dgm:t>
    </dgm:pt>
    <dgm:pt modelId="{95CE88AC-8285-4723-8FE0-6F66180B8522}" type="parTrans" cxnId="{9684DC0A-3CB2-44D5-82D2-4CE47D070E99}">
      <dgm:prSet/>
      <dgm:spPr/>
      <dgm:t>
        <a:bodyPr/>
        <a:lstStyle/>
        <a:p>
          <a:endParaRPr lang="en-US"/>
        </a:p>
      </dgm:t>
    </dgm:pt>
    <dgm:pt modelId="{8D52778F-47E7-454D-B14C-17163BD584BC}" type="sibTrans" cxnId="{9684DC0A-3CB2-44D5-82D2-4CE47D070E99}">
      <dgm:prSet/>
      <dgm:spPr/>
      <dgm:t>
        <a:bodyPr/>
        <a:lstStyle/>
        <a:p>
          <a:endParaRPr lang="en-US"/>
        </a:p>
      </dgm:t>
    </dgm:pt>
    <dgm:pt modelId="{D72DA9F1-D856-4F1F-95F4-8775904663D3}">
      <dgm:prSet/>
      <dgm:spPr/>
      <dgm:t>
        <a:bodyPr/>
        <a:lstStyle/>
        <a:p>
          <a:r>
            <a:rPr lang="pt-BR" dirty="0"/>
            <a:t>Garantia de armazenamento de dados utilizados. Ótimo para replicação</a:t>
          </a:r>
          <a:endParaRPr lang="en-US" dirty="0"/>
        </a:p>
      </dgm:t>
    </dgm:pt>
    <dgm:pt modelId="{69D69C96-3178-4AA6-887E-F241E2A73C26}" type="parTrans" cxnId="{DCF5F18C-13CA-47AB-9F6C-E6CB67E54A03}">
      <dgm:prSet/>
      <dgm:spPr/>
      <dgm:t>
        <a:bodyPr/>
        <a:lstStyle/>
        <a:p>
          <a:endParaRPr lang="en-US"/>
        </a:p>
      </dgm:t>
    </dgm:pt>
    <dgm:pt modelId="{9821C642-E320-46B1-BEBF-B669C795C541}" type="sibTrans" cxnId="{DCF5F18C-13CA-47AB-9F6C-E6CB67E54A03}">
      <dgm:prSet/>
      <dgm:spPr/>
      <dgm:t>
        <a:bodyPr/>
        <a:lstStyle/>
        <a:p>
          <a:endParaRPr lang="en-US"/>
        </a:p>
      </dgm:t>
    </dgm:pt>
    <dgm:pt modelId="{9E0CD751-5114-4030-BBC0-2370134019F6}">
      <dgm:prSet/>
      <dgm:spPr/>
      <dgm:t>
        <a:bodyPr/>
        <a:lstStyle/>
        <a:p>
          <a:r>
            <a:rPr lang="pt-BR"/>
            <a:t>Integração de sistemas sem modificação de código.</a:t>
          </a:r>
          <a:endParaRPr lang="en-US"/>
        </a:p>
      </dgm:t>
    </dgm:pt>
    <dgm:pt modelId="{AA0C7F55-72F6-4D01-9009-BA34CCF921B1}" type="parTrans" cxnId="{0513D2A3-3D53-4C9E-8BF3-B40989476901}">
      <dgm:prSet/>
      <dgm:spPr/>
      <dgm:t>
        <a:bodyPr/>
        <a:lstStyle/>
        <a:p>
          <a:endParaRPr lang="en-US"/>
        </a:p>
      </dgm:t>
    </dgm:pt>
    <dgm:pt modelId="{16B33F83-10B1-4E95-81DE-87B3253C42F4}" type="sibTrans" cxnId="{0513D2A3-3D53-4C9E-8BF3-B40989476901}">
      <dgm:prSet/>
      <dgm:spPr/>
      <dgm:t>
        <a:bodyPr/>
        <a:lstStyle/>
        <a:p>
          <a:endParaRPr lang="en-US"/>
        </a:p>
      </dgm:t>
    </dgm:pt>
    <dgm:pt modelId="{2069B2E3-9D03-D240-A794-C6EA9D754F0D}" type="pres">
      <dgm:prSet presAssocID="{2B090BC4-8F1F-4767-AE53-FECC5EF59BA7}" presName="diagram" presStyleCnt="0">
        <dgm:presLayoutVars>
          <dgm:dir/>
          <dgm:resizeHandles val="exact"/>
        </dgm:presLayoutVars>
      </dgm:prSet>
      <dgm:spPr/>
    </dgm:pt>
    <dgm:pt modelId="{D01673F4-8424-3C40-B545-3BF022D89A5F}" type="pres">
      <dgm:prSet presAssocID="{E9DAF697-F3FA-429C-A05F-0497085961EA}" presName="node" presStyleLbl="node1" presStyleIdx="0" presStyleCnt="8">
        <dgm:presLayoutVars>
          <dgm:bulletEnabled val="1"/>
        </dgm:presLayoutVars>
      </dgm:prSet>
      <dgm:spPr/>
    </dgm:pt>
    <dgm:pt modelId="{9F897253-9BF4-3641-AABF-F226A519CE9E}" type="pres">
      <dgm:prSet presAssocID="{F442369E-2330-44C7-9499-76F89B7C9C45}" presName="sibTrans" presStyleCnt="0"/>
      <dgm:spPr/>
    </dgm:pt>
    <dgm:pt modelId="{252477B8-E464-F849-9A57-5283D33B9A4E}" type="pres">
      <dgm:prSet presAssocID="{DF2843F0-913F-4558-93FC-1B24E1CFBECF}" presName="node" presStyleLbl="node1" presStyleIdx="1" presStyleCnt="8">
        <dgm:presLayoutVars>
          <dgm:bulletEnabled val="1"/>
        </dgm:presLayoutVars>
      </dgm:prSet>
      <dgm:spPr/>
    </dgm:pt>
    <dgm:pt modelId="{514E1500-585F-5449-8D5F-3B4AED37AEA0}" type="pres">
      <dgm:prSet presAssocID="{61FC955C-F201-478D-8120-311569A4B5DD}" presName="sibTrans" presStyleCnt="0"/>
      <dgm:spPr/>
    </dgm:pt>
    <dgm:pt modelId="{CB775F0B-4809-3E42-9096-3681B7DA2E34}" type="pres">
      <dgm:prSet presAssocID="{42FE97D3-26AB-46DF-9EC5-687181DFFBE1}" presName="node" presStyleLbl="node1" presStyleIdx="2" presStyleCnt="8">
        <dgm:presLayoutVars>
          <dgm:bulletEnabled val="1"/>
        </dgm:presLayoutVars>
      </dgm:prSet>
      <dgm:spPr/>
    </dgm:pt>
    <dgm:pt modelId="{E2A643DA-A0DE-014D-B6CD-5591A0AF9A94}" type="pres">
      <dgm:prSet presAssocID="{F5627310-6AD5-4983-AF2C-65CAA3CF7ABC}" presName="sibTrans" presStyleCnt="0"/>
      <dgm:spPr/>
    </dgm:pt>
    <dgm:pt modelId="{3138B8CC-F5C4-F445-92AC-C234E183FAD1}" type="pres">
      <dgm:prSet presAssocID="{E5234EA4-B05E-4A0D-993B-787ACAA6252E}" presName="node" presStyleLbl="node1" presStyleIdx="3" presStyleCnt="8">
        <dgm:presLayoutVars>
          <dgm:bulletEnabled val="1"/>
        </dgm:presLayoutVars>
      </dgm:prSet>
      <dgm:spPr/>
    </dgm:pt>
    <dgm:pt modelId="{11E2CC18-3741-5246-B275-ADD65C8ECB01}" type="pres">
      <dgm:prSet presAssocID="{A525004D-8DBF-4E11-AD9C-0CC0B48EC266}" presName="sibTrans" presStyleCnt="0"/>
      <dgm:spPr/>
    </dgm:pt>
    <dgm:pt modelId="{49C21BD9-EFF0-644B-8F35-4E06FCA661B0}" type="pres">
      <dgm:prSet presAssocID="{C957ABFB-38B9-4664-B0B2-2B1303EF48D5}" presName="node" presStyleLbl="node1" presStyleIdx="4" presStyleCnt="8">
        <dgm:presLayoutVars>
          <dgm:bulletEnabled val="1"/>
        </dgm:presLayoutVars>
      </dgm:prSet>
      <dgm:spPr/>
    </dgm:pt>
    <dgm:pt modelId="{0B482F4C-0944-2245-A53D-1994F65C3391}" type="pres">
      <dgm:prSet presAssocID="{DBD937CD-A1B8-4345-9107-D230CC0FBA13}" presName="sibTrans" presStyleCnt="0"/>
      <dgm:spPr/>
    </dgm:pt>
    <dgm:pt modelId="{DB6C948D-0A33-4A47-AF04-60D176013F9B}" type="pres">
      <dgm:prSet presAssocID="{EE651FE9-718A-43FE-8E63-FBCF19C94C6C}" presName="node" presStyleLbl="node1" presStyleIdx="5" presStyleCnt="8">
        <dgm:presLayoutVars>
          <dgm:bulletEnabled val="1"/>
        </dgm:presLayoutVars>
      </dgm:prSet>
      <dgm:spPr/>
    </dgm:pt>
    <dgm:pt modelId="{039CB79D-9F82-274E-8075-1004E292FD03}" type="pres">
      <dgm:prSet presAssocID="{8D52778F-47E7-454D-B14C-17163BD584BC}" presName="sibTrans" presStyleCnt="0"/>
      <dgm:spPr/>
    </dgm:pt>
    <dgm:pt modelId="{346CF1CB-14CD-1045-9AB1-577FCA23C45B}" type="pres">
      <dgm:prSet presAssocID="{D72DA9F1-D856-4F1F-95F4-8775904663D3}" presName="node" presStyleLbl="node1" presStyleIdx="6" presStyleCnt="8">
        <dgm:presLayoutVars>
          <dgm:bulletEnabled val="1"/>
        </dgm:presLayoutVars>
      </dgm:prSet>
      <dgm:spPr/>
    </dgm:pt>
    <dgm:pt modelId="{D685BD2A-1921-E045-950B-5C370F79ABC7}" type="pres">
      <dgm:prSet presAssocID="{9821C642-E320-46B1-BEBF-B669C795C541}" presName="sibTrans" presStyleCnt="0"/>
      <dgm:spPr/>
    </dgm:pt>
    <dgm:pt modelId="{F34C9CD1-2D90-4544-B1B0-F9F6E515A151}" type="pres">
      <dgm:prSet presAssocID="{9E0CD751-5114-4030-BBC0-2370134019F6}" presName="node" presStyleLbl="node1" presStyleIdx="7" presStyleCnt="8">
        <dgm:presLayoutVars>
          <dgm:bulletEnabled val="1"/>
        </dgm:presLayoutVars>
      </dgm:prSet>
      <dgm:spPr/>
    </dgm:pt>
  </dgm:ptLst>
  <dgm:cxnLst>
    <dgm:cxn modelId="{9684DC0A-3CB2-44D5-82D2-4CE47D070E99}" srcId="{2B090BC4-8F1F-4767-AE53-FECC5EF59BA7}" destId="{EE651FE9-718A-43FE-8E63-FBCF19C94C6C}" srcOrd="5" destOrd="0" parTransId="{95CE88AC-8285-4723-8FE0-6F66180B8522}" sibTransId="{8D52778F-47E7-454D-B14C-17163BD584BC}"/>
    <dgm:cxn modelId="{C3F24C18-E968-4B9F-AE76-7F8A862336B0}" srcId="{2B090BC4-8F1F-4767-AE53-FECC5EF59BA7}" destId="{DF2843F0-913F-4558-93FC-1B24E1CFBECF}" srcOrd="1" destOrd="0" parTransId="{F1D30CFE-038B-4BF2-8D94-D263A9C76F51}" sibTransId="{61FC955C-F201-478D-8120-311569A4B5DD}"/>
    <dgm:cxn modelId="{ED50051B-E2DD-5348-84A0-67E9B6420EAE}" type="presOf" srcId="{E9DAF697-F3FA-429C-A05F-0497085961EA}" destId="{D01673F4-8424-3C40-B545-3BF022D89A5F}" srcOrd="0" destOrd="0" presId="urn:microsoft.com/office/officeart/2005/8/layout/default"/>
    <dgm:cxn modelId="{0B69EF3C-65A7-41CB-A4FF-7DD284796AE2}" srcId="{2B090BC4-8F1F-4767-AE53-FECC5EF59BA7}" destId="{E9DAF697-F3FA-429C-A05F-0497085961EA}" srcOrd="0" destOrd="0" parTransId="{B804AE50-4D8D-4D77-9958-6C5FA7641D7F}" sibTransId="{F442369E-2330-44C7-9499-76F89B7C9C45}"/>
    <dgm:cxn modelId="{E2BDFE49-15DD-4641-B9FE-92F24E0282FF}" type="presOf" srcId="{9E0CD751-5114-4030-BBC0-2370134019F6}" destId="{F34C9CD1-2D90-4544-B1B0-F9F6E515A151}" srcOrd="0" destOrd="0" presId="urn:microsoft.com/office/officeart/2005/8/layout/default"/>
    <dgm:cxn modelId="{3FA9314A-1314-9E41-B8CB-BCFAEE00DACA}" type="presOf" srcId="{42FE97D3-26AB-46DF-9EC5-687181DFFBE1}" destId="{CB775F0B-4809-3E42-9096-3681B7DA2E34}" srcOrd="0" destOrd="0" presId="urn:microsoft.com/office/officeart/2005/8/layout/default"/>
    <dgm:cxn modelId="{DCF5F18C-13CA-47AB-9F6C-E6CB67E54A03}" srcId="{2B090BC4-8F1F-4767-AE53-FECC5EF59BA7}" destId="{D72DA9F1-D856-4F1F-95F4-8775904663D3}" srcOrd="6" destOrd="0" parTransId="{69D69C96-3178-4AA6-887E-F241E2A73C26}" sibTransId="{9821C642-E320-46B1-BEBF-B669C795C541}"/>
    <dgm:cxn modelId="{A811879D-B720-458B-8063-3A60BDBB6228}" srcId="{2B090BC4-8F1F-4767-AE53-FECC5EF59BA7}" destId="{E5234EA4-B05E-4A0D-993B-787ACAA6252E}" srcOrd="3" destOrd="0" parTransId="{5421ABDD-2951-406A-AAC3-525CBEAE34CC}" sibTransId="{A525004D-8DBF-4E11-AD9C-0CC0B48EC266}"/>
    <dgm:cxn modelId="{0E74D29D-FDAF-234E-AE55-64D28CDB1247}" type="presOf" srcId="{2B090BC4-8F1F-4767-AE53-FECC5EF59BA7}" destId="{2069B2E3-9D03-D240-A794-C6EA9D754F0D}" srcOrd="0" destOrd="0" presId="urn:microsoft.com/office/officeart/2005/8/layout/default"/>
    <dgm:cxn modelId="{142FDC9E-69E5-9245-B0C0-B7E871662B83}" type="presOf" srcId="{C957ABFB-38B9-4664-B0B2-2B1303EF48D5}" destId="{49C21BD9-EFF0-644B-8F35-4E06FCA661B0}" srcOrd="0" destOrd="0" presId="urn:microsoft.com/office/officeart/2005/8/layout/default"/>
    <dgm:cxn modelId="{0513D2A3-3D53-4C9E-8BF3-B40989476901}" srcId="{2B090BC4-8F1F-4767-AE53-FECC5EF59BA7}" destId="{9E0CD751-5114-4030-BBC0-2370134019F6}" srcOrd="7" destOrd="0" parTransId="{AA0C7F55-72F6-4D01-9009-BA34CCF921B1}" sibTransId="{16B33F83-10B1-4E95-81DE-87B3253C42F4}"/>
    <dgm:cxn modelId="{3781F1A8-3D73-D94F-826E-F38421566EDD}" type="presOf" srcId="{D72DA9F1-D856-4F1F-95F4-8775904663D3}" destId="{346CF1CB-14CD-1045-9AB1-577FCA23C45B}" srcOrd="0" destOrd="0" presId="urn:microsoft.com/office/officeart/2005/8/layout/default"/>
    <dgm:cxn modelId="{0788BDAB-EE58-4868-9ED7-17FACB05DF1C}" srcId="{2B090BC4-8F1F-4767-AE53-FECC5EF59BA7}" destId="{C957ABFB-38B9-4664-B0B2-2B1303EF48D5}" srcOrd="4" destOrd="0" parTransId="{0D541B62-2DF3-43CD-82E3-CF3E02353881}" sibTransId="{DBD937CD-A1B8-4345-9107-D230CC0FBA13}"/>
    <dgm:cxn modelId="{0AC8C3C4-5B81-B744-B77C-C0EA211B6056}" type="presOf" srcId="{E5234EA4-B05E-4A0D-993B-787ACAA6252E}" destId="{3138B8CC-F5C4-F445-92AC-C234E183FAD1}" srcOrd="0" destOrd="0" presId="urn:microsoft.com/office/officeart/2005/8/layout/default"/>
    <dgm:cxn modelId="{FC7164C6-4D9B-FD42-9579-F597217843EA}" type="presOf" srcId="{EE651FE9-718A-43FE-8E63-FBCF19C94C6C}" destId="{DB6C948D-0A33-4A47-AF04-60D176013F9B}" srcOrd="0" destOrd="0" presId="urn:microsoft.com/office/officeart/2005/8/layout/default"/>
    <dgm:cxn modelId="{107EDCF8-3E92-4A8B-B03C-D5FD0AD7B8F8}" srcId="{2B090BC4-8F1F-4767-AE53-FECC5EF59BA7}" destId="{42FE97D3-26AB-46DF-9EC5-687181DFFBE1}" srcOrd="2" destOrd="0" parTransId="{DB106F63-63E7-4987-A09E-C08318AA3464}" sibTransId="{F5627310-6AD5-4983-AF2C-65CAA3CF7ABC}"/>
    <dgm:cxn modelId="{8FB44EFF-FAE1-3D4C-8A61-03FF2A2FEEB3}" type="presOf" srcId="{DF2843F0-913F-4558-93FC-1B24E1CFBECF}" destId="{252477B8-E464-F849-9A57-5283D33B9A4E}" srcOrd="0" destOrd="0" presId="urn:microsoft.com/office/officeart/2005/8/layout/default"/>
    <dgm:cxn modelId="{E3466B51-7293-534A-ADC5-7ACEBF55C00C}" type="presParOf" srcId="{2069B2E3-9D03-D240-A794-C6EA9D754F0D}" destId="{D01673F4-8424-3C40-B545-3BF022D89A5F}" srcOrd="0" destOrd="0" presId="urn:microsoft.com/office/officeart/2005/8/layout/default"/>
    <dgm:cxn modelId="{5272972B-644C-7546-A174-7D2A9DB95680}" type="presParOf" srcId="{2069B2E3-9D03-D240-A794-C6EA9D754F0D}" destId="{9F897253-9BF4-3641-AABF-F226A519CE9E}" srcOrd="1" destOrd="0" presId="urn:microsoft.com/office/officeart/2005/8/layout/default"/>
    <dgm:cxn modelId="{DAE3B01A-1C38-1B45-81CC-4A87641EB63D}" type="presParOf" srcId="{2069B2E3-9D03-D240-A794-C6EA9D754F0D}" destId="{252477B8-E464-F849-9A57-5283D33B9A4E}" srcOrd="2" destOrd="0" presId="urn:microsoft.com/office/officeart/2005/8/layout/default"/>
    <dgm:cxn modelId="{4821B3AB-B535-3447-B867-B9620F158A6B}" type="presParOf" srcId="{2069B2E3-9D03-D240-A794-C6EA9D754F0D}" destId="{514E1500-585F-5449-8D5F-3B4AED37AEA0}" srcOrd="3" destOrd="0" presId="urn:microsoft.com/office/officeart/2005/8/layout/default"/>
    <dgm:cxn modelId="{3B4C9770-6D6A-5D40-BBAA-0D4F9434820F}" type="presParOf" srcId="{2069B2E3-9D03-D240-A794-C6EA9D754F0D}" destId="{CB775F0B-4809-3E42-9096-3681B7DA2E34}" srcOrd="4" destOrd="0" presId="urn:microsoft.com/office/officeart/2005/8/layout/default"/>
    <dgm:cxn modelId="{74A48129-5FB7-7B4E-B1F6-2031FDB83799}" type="presParOf" srcId="{2069B2E3-9D03-D240-A794-C6EA9D754F0D}" destId="{E2A643DA-A0DE-014D-B6CD-5591A0AF9A94}" srcOrd="5" destOrd="0" presId="urn:microsoft.com/office/officeart/2005/8/layout/default"/>
    <dgm:cxn modelId="{DD5E7448-D87E-9E40-90BC-8B3330402F99}" type="presParOf" srcId="{2069B2E3-9D03-D240-A794-C6EA9D754F0D}" destId="{3138B8CC-F5C4-F445-92AC-C234E183FAD1}" srcOrd="6" destOrd="0" presId="urn:microsoft.com/office/officeart/2005/8/layout/default"/>
    <dgm:cxn modelId="{A9D372F2-F109-B345-9309-B0DB4888D099}" type="presParOf" srcId="{2069B2E3-9D03-D240-A794-C6EA9D754F0D}" destId="{11E2CC18-3741-5246-B275-ADD65C8ECB01}" srcOrd="7" destOrd="0" presId="urn:microsoft.com/office/officeart/2005/8/layout/default"/>
    <dgm:cxn modelId="{35EC3D32-BFE7-3A42-A55A-C3C12AC53CFF}" type="presParOf" srcId="{2069B2E3-9D03-D240-A794-C6EA9D754F0D}" destId="{49C21BD9-EFF0-644B-8F35-4E06FCA661B0}" srcOrd="8" destOrd="0" presId="urn:microsoft.com/office/officeart/2005/8/layout/default"/>
    <dgm:cxn modelId="{D924F311-3C87-2D41-B6C4-E41CB0A50B6E}" type="presParOf" srcId="{2069B2E3-9D03-D240-A794-C6EA9D754F0D}" destId="{0B482F4C-0944-2245-A53D-1994F65C3391}" srcOrd="9" destOrd="0" presId="urn:microsoft.com/office/officeart/2005/8/layout/default"/>
    <dgm:cxn modelId="{106F432F-34A7-9D41-B1FD-BF2F21ECA248}" type="presParOf" srcId="{2069B2E3-9D03-D240-A794-C6EA9D754F0D}" destId="{DB6C948D-0A33-4A47-AF04-60D176013F9B}" srcOrd="10" destOrd="0" presId="urn:microsoft.com/office/officeart/2005/8/layout/default"/>
    <dgm:cxn modelId="{B5A335BF-8D66-564C-8519-EF3022DECAAE}" type="presParOf" srcId="{2069B2E3-9D03-D240-A794-C6EA9D754F0D}" destId="{039CB79D-9F82-274E-8075-1004E292FD03}" srcOrd="11" destOrd="0" presId="urn:microsoft.com/office/officeart/2005/8/layout/default"/>
    <dgm:cxn modelId="{E42B172C-446C-F241-B434-E4D3058FF014}" type="presParOf" srcId="{2069B2E3-9D03-D240-A794-C6EA9D754F0D}" destId="{346CF1CB-14CD-1045-9AB1-577FCA23C45B}" srcOrd="12" destOrd="0" presId="urn:microsoft.com/office/officeart/2005/8/layout/default"/>
    <dgm:cxn modelId="{9813F95C-F733-6A48-B7AB-CAFF4EB2DEFB}" type="presParOf" srcId="{2069B2E3-9D03-D240-A794-C6EA9D754F0D}" destId="{D685BD2A-1921-E045-950B-5C370F79ABC7}" srcOrd="13" destOrd="0" presId="urn:microsoft.com/office/officeart/2005/8/layout/default"/>
    <dgm:cxn modelId="{0C4F4D2A-74D0-DE42-838B-E159B068D147}" type="presParOf" srcId="{2069B2E3-9D03-D240-A794-C6EA9D754F0D}" destId="{F34C9CD1-2D90-4544-B1B0-F9F6E515A15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2C7DB-9B77-0D4C-9039-D5D149FF21A9}">
      <dsp:nvSpPr>
        <dsp:cNvPr id="0" name=""/>
        <dsp:cNvSpPr/>
      </dsp:nvSpPr>
      <dsp:spPr>
        <a:xfrm>
          <a:off x="2084254" y="0"/>
          <a:ext cx="208425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/>
            <a:t>GUI</a:t>
          </a:r>
          <a:endParaRPr lang="pt-BR" sz="6000" b="0" kern="1200" dirty="0"/>
        </a:p>
      </dsp:txBody>
      <dsp:txXfrm>
        <a:off x="2084254" y="0"/>
        <a:ext cx="2084254" cy="1514064"/>
      </dsp:txXfrm>
    </dsp:sp>
    <dsp:sp modelId="{C197201A-3485-E243-8C0E-AF54F67E6399}">
      <dsp:nvSpPr>
        <dsp:cNvPr id="0" name=""/>
        <dsp:cNvSpPr/>
      </dsp:nvSpPr>
      <dsp:spPr>
        <a:xfrm>
          <a:off x="1042127" y="1514064"/>
          <a:ext cx="4168509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Serviço</a:t>
          </a:r>
        </a:p>
      </dsp:txBody>
      <dsp:txXfrm>
        <a:off x="1771616" y="1514064"/>
        <a:ext cx="2709531" cy="1514064"/>
      </dsp:txXfrm>
    </dsp:sp>
    <dsp:sp modelId="{1FD6C017-4152-3547-B04A-6CDD86E2D861}">
      <dsp:nvSpPr>
        <dsp:cNvPr id="0" name=""/>
        <dsp:cNvSpPr/>
      </dsp:nvSpPr>
      <dsp:spPr>
        <a:xfrm>
          <a:off x="0" y="3028129"/>
          <a:ext cx="625276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Unitário</a:t>
          </a:r>
        </a:p>
      </dsp:txBody>
      <dsp:txXfrm>
        <a:off x="1094233" y="3028129"/>
        <a:ext cx="4064296" cy="1514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673F4-8424-3C40-B545-3BF022D89A5F}">
      <dsp:nvSpPr>
        <dsp:cNvPr id="0" name=""/>
        <dsp:cNvSpPr/>
      </dsp:nvSpPr>
      <dsp:spPr>
        <a:xfrm>
          <a:off x="3181" y="708077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Redução de erros humanos</a:t>
          </a:r>
          <a:endParaRPr lang="en-US" sz="2000" kern="1200"/>
        </a:p>
      </dsp:txBody>
      <dsp:txXfrm>
        <a:off x="3181" y="708077"/>
        <a:ext cx="2523752" cy="1514251"/>
      </dsp:txXfrm>
    </dsp:sp>
    <dsp:sp modelId="{252477B8-E464-F849-9A57-5283D33B9A4E}">
      <dsp:nvSpPr>
        <dsp:cNvPr id="0" name=""/>
        <dsp:cNvSpPr/>
      </dsp:nvSpPr>
      <dsp:spPr>
        <a:xfrm>
          <a:off x="2779309" y="708077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Aumento da produtividade</a:t>
          </a:r>
          <a:endParaRPr lang="en-US" sz="2000" kern="1200"/>
        </a:p>
      </dsp:txBody>
      <dsp:txXfrm>
        <a:off x="2779309" y="708077"/>
        <a:ext cx="2523752" cy="1514251"/>
      </dsp:txXfrm>
    </dsp:sp>
    <dsp:sp modelId="{CB775F0B-4809-3E42-9096-3681B7DA2E34}">
      <dsp:nvSpPr>
        <dsp:cNvPr id="0" name=""/>
        <dsp:cNvSpPr/>
      </dsp:nvSpPr>
      <dsp:spPr>
        <a:xfrm>
          <a:off x="5555437" y="708077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Otimização de Mão de obra</a:t>
          </a:r>
          <a:endParaRPr lang="en-US" sz="2000" kern="1200"/>
        </a:p>
      </dsp:txBody>
      <dsp:txXfrm>
        <a:off x="5555437" y="708077"/>
        <a:ext cx="2523752" cy="1514251"/>
      </dsp:txXfrm>
    </dsp:sp>
    <dsp:sp modelId="{3138B8CC-F5C4-F445-92AC-C234E183FAD1}">
      <dsp:nvSpPr>
        <dsp:cNvPr id="0" name=""/>
        <dsp:cNvSpPr/>
      </dsp:nvSpPr>
      <dsp:spPr>
        <a:xfrm>
          <a:off x="8331565" y="708077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Otimização de custos</a:t>
          </a:r>
          <a:endParaRPr lang="en-US" sz="2000" kern="1200"/>
        </a:p>
      </dsp:txBody>
      <dsp:txXfrm>
        <a:off x="8331565" y="708077"/>
        <a:ext cx="2523752" cy="1514251"/>
      </dsp:txXfrm>
    </dsp:sp>
    <dsp:sp modelId="{49C21BD9-EFF0-644B-8F35-4E06FCA661B0}">
      <dsp:nvSpPr>
        <dsp:cNvPr id="0" name=""/>
        <dsp:cNvSpPr/>
      </dsp:nvSpPr>
      <dsp:spPr>
        <a:xfrm>
          <a:off x="3181" y="2474704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Prazo menor para entregas</a:t>
          </a:r>
          <a:endParaRPr lang="en-US" sz="2000" kern="1200"/>
        </a:p>
      </dsp:txBody>
      <dsp:txXfrm>
        <a:off x="3181" y="2474704"/>
        <a:ext cx="2523752" cy="1514251"/>
      </dsp:txXfrm>
    </dsp:sp>
    <dsp:sp modelId="{DB6C948D-0A33-4A47-AF04-60D176013F9B}">
      <dsp:nvSpPr>
        <dsp:cNvPr id="0" name=""/>
        <dsp:cNvSpPr/>
      </dsp:nvSpPr>
      <dsp:spPr>
        <a:xfrm>
          <a:off x="2779309" y="2474704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Maior quantidade de testes</a:t>
          </a:r>
          <a:endParaRPr lang="en-US" sz="2000" kern="1200"/>
        </a:p>
      </dsp:txBody>
      <dsp:txXfrm>
        <a:off x="2779309" y="2474704"/>
        <a:ext cx="2523752" cy="1514251"/>
      </dsp:txXfrm>
    </dsp:sp>
    <dsp:sp modelId="{346CF1CB-14CD-1045-9AB1-577FCA23C45B}">
      <dsp:nvSpPr>
        <dsp:cNvPr id="0" name=""/>
        <dsp:cNvSpPr/>
      </dsp:nvSpPr>
      <dsp:spPr>
        <a:xfrm>
          <a:off x="5555437" y="2474704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Garantia de armazenamento de dados utilizados. Ótimo para replicação</a:t>
          </a:r>
          <a:endParaRPr lang="en-US" sz="2000" kern="1200" dirty="0"/>
        </a:p>
      </dsp:txBody>
      <dsp:txXfrm>
        <a:off x="5555437" y="2474704"/>
        <a:ext cx="2523752" cy="1514251"/>
      </dsp:txXfrm>
    </dsp:sp>
    <dsp:sp modelId="{F34C9CD1-2D90-4544-B1B0-F9F6E515A151}">
      <dsp:nvSpPr>
        <dsp:cNvPr id="0" name=""/>
        <dsp:cNvSpPr/>
      </dsp:nvSpPr>
      <dsp:spPr>
        <a:xfrm>
          <a:off x="8331565" y="2474704"/>
          <a:ext cx="2523752" cy="15142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Integração de sistemas sem modificação de código.</a:t>
          </a:r>
          <a:endParaRPr lang="en-US" sz="2000" kern="1200"/>
        </a:p>
      </dsp:txBody>
      <dsp:txXfrm>
        <a:off x="8331565" y="2474704"/>
        <a:ext cx="2523752" cy="1514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15:37:4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15:37:5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481 209 24575,'-14'0'0,"-35"4"0,-8 2 0,13 2 0,-24 2 0,6 3 0,42-1 0,-7 6 0,23-9 0,0 4 0,-14 10 0,5-1 0,-9 1 0,11-2 0,2-11 0,-1 5 0,5-5 0,-4 4 0,3-3 0,1 4 0,0-6 0,1 0 0,3 1 0,-7-1 0,7 6 0,-3-5 0,4 11 0,0-11 0,0 10 0,0-3 0,0-1 0,0 5 0,5-5 0,5 6 0,7-5 0,5 3 0,-5-2 0,12 0 0,-10 3 0,10-3 0,-7-1 0,0-1 0,0-5 0,8 6 0,-7-4 0,14 5 0,-6-11 0,0 3 0,6-8 0,-6 8 0,8-8 0,-8 3 0,6 1 0,-13-4 0,5 3 0,-7-5 0,8 0 0,-7 5 0,14-4 0,-13 4 0,6-5 0,-1 0 0,-5 0 0,5 5 0,-7-4 0,1 4 0,-1-5 0,0 0 0,0 0 0,7 0 0,-5 0 0,6 0 0,-1 0 0,-5 0 0,13 0 0,-13 0 0,13 0 0,-14 0 0,7-4 0,-1 2 0,-5-8 0,13 4 0,-13-6 0,6 0 0,-1 1 0,-5-1 0,13 0 0,-13 0 0,13-6 0,-13 5 0,12-11 0,-12 11 0,13-11 0,-13 7 0,13-9 0,-13 9 0,12-7 0,-12 11 0,6-4 0,-13 1 0,4 3 0,-10-2 0,4 5 0,-5 1 0,-1-1 0,0 1 0,1 4 0,-1-3 0,-4 3 0,4-10 0,-4 4 0,1-4 0,2 6 0,-2 0 0,-1-1 0,4-5 0,-4 5 0,1-5 0,-2 5 0,0 1 0,-3 0 0,3 0 0,-4 0 0,0 0 0,0 0 0,0-6 0,0 4 0,0-4 0,-4 0 0,-7 4 0,-7-10 0,-4 4 0,0-1 0,-7-4 0,5 9 0,-12-10 0,12 10 0,-5-9 0,-1 9 0,12-3 0,-10 5 0,12 0 0,-6 0 0,-1 0 0,1 0 0,6 1 0,1 4 0,-7-4 0,10 9 0,-23-5 0,16 1 0,-10 4 0,12-8 0,-3 8 0,3-3 0,-5-1 0,0 4 0,6-4 0,1 5 0,5 0 0,1 0 0,0-4 0,0 3 0,-6-3 0,4 4 0,-4 0 0,0 0 0,4 0 0,-4 0 0,6 0 0,0 0 0,-6 0 0,4 0 0,-4 0 0,6 0 0,-6 0 0,4 0 0,-4 0 0,6 0 0,0 0 0,0 0 0,-1 0 0,1 0 0,0 0 0,0 0 0,-6 5 0,4-4 0,-4 4 0,6-1 0,-1-3 0,1 3 0,0-4 0,0 0 0,-1 0 0,1 0 0,0 0 0,-6 0 0,4 0 0,-4 4 0,6-3 0,0 3 0,-6-4 0,4 0 0,-4 0 0,6 0 0,-6 0 0,4 0 0,-4 0 0,0 0 0,5 0 0,-5 0 0,5 4 0,1-3 0,0 4 0,-1-1 0,1-3 0,0 7 0,0-7 0,-6 8 0,4-8 0,-10 9 0,11-5 0,-11 6 0,10-5 0,-9 3 0,3-3 0,1 5 0,-5 0 0,10-2 0,-4 1 0,0-5 0,9 4 0,-8-4 0,9 0 0,-4-1 0,3 0 0,-2-3 0,3 7 0,-4-2 0,0 3 0,-1-4 0,5 3 0,-3-7 0,3 7 0,-4-2 0,-1 3 0,1-4 0,0 3 0,1-3 0,-1 4 0,1-5 0,3 4 0,-3-7 0,3 7 0,-4-3 0,4 0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15:37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1703 17 24575,'-14'0'0,"-9"0"0,-27 0 0,-9 3 0,-4 2 0,9 4 0,-2 1-945,-37 0 1,0 1 944,34 2 0,1 1 0,-36 8 0,2 0 0,42-12 0,1 2 0,-33 13 0,0 1-356,-7 1 356,33-8 0,1-1 0,-38 9-127,21 2 127,2-12 0,28 8 0,-4-11 1363,28 2-1363,-10-5 867,21-1-867,-7 0 142,9-1-142,-4 1 0,0-1 0,3 6 0,-2-5 0,7 5 0,-3 0 0,4 2 0,0 5 0,0 7 0,0 2 0,0 8 0,0-1 0,0 1 0,0 8 0,5-14 0,2 13 0,5-15 0,7 8 0,-6-8 0,11 6 0,1-12 0,1 5 0,23 6 0,-22-16 0,30 10 0,-23-18 0,14 2 0,-1 6 0,3-4 0,9 5 0,-9-7 0,5-6 0,-6 4 0,0-11 0,16 13 0,-13-13 0,26 6 0,-7 1 0,1-7 0,20 7 0,-28-8-211,-5 4 1,0 1 210,9-3 0,-15 3 0,-1-1 0,10-4 0,18 0 0,-19 0 0,19 0 0,-19 0 0,8 0 0,-10 0 0,9 0 421,-15 0-421,25 0 0,-26 0 0,17 0 0,1 0 0,-9 0 0,18 0 0,6 0 0,-11 0 0,18 0 0,-20 0 0,10 0 0,1 0 0,-1 0 0,-10 0 0,8 0 0,-19 0 0,19 0 0,-19-7 0,18-2 0,-17 1 0,18-7 0,-19 7 0,8-7 0,12-2 0,-26 3 0,14-1 0,-21 1 0,-8 1 0,1 1 0,-12 5 0,-7-3 0,-6 4 0,5-4 0,-10 0 0,4 0 0,-6 1 0,1-6 0,0-2 0,1-5 0,0 6 0,-1-5 0,-4 10 0,4-9 0,-4 3 0,5-5 0,-5 0 0,-1 6 0,0-4 0,-4 3 0,4 1 0,-5-5 0,0 5 0,0-6 0,0 0 0,0 6 0,0-5 0,0 5 0,0-6 0,-5-1 0,-6 6 0,-2-4 0,-3 4 0,6 1 0,-6-5 0,6 10 0,-11-9 0,5 8 0,-6-4 0,-1 0 0,1 4 0,0-4 0,0 0 0,6 4 0,-5-3 0,10 0 0,-10 2 0,10-2 0,-10 4 0,10-4 0,-10 3 0,3-4 0,2 6 0,-5-6 0,5 5 0,-6-5 0,0 5 0,0 0 0,-8-1 0,12 1 0,-10 0 0,4 0 0,0 4 0,0-3 0,4 4 0,-4-5 0,0 5 0,-5-5 0,7 5 0,-1 0 0,1-4 0,0 9 0,0-4 0,6 1 0,-5 3 0,5-3 0,-1 4 0,-4 0 0,5 0 0,-13 0 0,5 0 0,-13 0 0,6 0 0,-7 0 0,-1 0 0,1-6 0,7 5 0,-6-5 0,6 6 0,0 0 0,1 0 0,8 0 0,-7 0 0,5 0 0,-6 0 0,8 0 0,0 0 0,0 0 0,0 0 0,0 0 0,0-5 0,0 4 0,0-4 0,0 5 0,5-4 0,-3 3 0,3-3 0,-5 4 0,6-4 0,-5 3 0,11-3 0,-11-1 0,10 3 0,-9-7 0,3 7 0,1-3 0,-12 5 0,9 0 0,-10-4 0,0 2 0,5-3 0,-13 5 0,13-4 0,-5 2 0,7-3 0,0 5 0,-1-4 0,1 2 0,0-3 0,6 5 0,-5-4 0,11 2 0,-11-3 0,5 5 0,-7-4 0,7 2 0,-5-3 0,11 5 0,-11 0 0,10 0 0,-4-4 0,0 3 0,5-3 0,-5 4 0,0 0 0,4 0 0,-4 0 0,6 0 0,0 0 0,0 0 0,-6 0 0,4 0 0,1 0 0,5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16:30:5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16:38:3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1365 164 24575,'-14'0'0,"-38"0"0,-12 0 0,-23 0-991,3 0 1,-2 0 990,-12 0 0,46 0 0,-2 0 0,-7 0 0,0 0 0,9 0 0,1 0 303,-5 0 0,3 0-303,-26 0 335,27 0-335,-15 0 0,34 0 0,-6 0 1014,17 5-1014,0 1 26,0 0-26,6-1 0,5-1 0,3-3 0,3 7 0,0-3 0,-3 0 0,7 2 0,-7 2 0,3 2 0,0 2 0,-3-4 0,7 0 0,-7 0 0,7 1 0,-3-1 0,0 0 0,3 0 0,-3 1 0,4-1 0,0 6 0,0-4 0,0 4 0,0-6 0,0 0 0,0 0 0,0 1 0,0-1 0,0 0 0,0 0 0,0 1 0,0-1 0,0 0 0,0 0 0,0 1 0,0-1 0,0 0 0,0 6 0,0-4 0,0 10 0,0-5 0,0 6 0,0 0 0,4-6 0,2 5 0,-1-5 0,5 6 0,-5-5 0,6 3 0,-1-3 0,-4 12 0,4-5 0,-4 6 0,12-1 0,-5-5 0,9 5 0,-9 0 0,8-5 0,-8 5 0,8-7 0,-4 0 0,0-5 0,3 4 0,-3-5 0,-1 0 0,5 5 0,-5-4 0,14 6 0,-6 0 0,5 1 0,1-1 0,-7 0 0,14-4 0,-13 2 0,5-3 0,1 0 0,-6 3 0,5-3 0,0 0 0,-5 3 0,13-7 0,-13 7 0,13-7 0,-13 2 0,22 8 0,-12-10 0,14 10 0,0-11 0,-8 0 0,8 1 0,-1-1 0,2 1 0,9 1 0,24 1 0,-18-7 0,28 6 0,-21-13 0,11 5 0,-1 1 0,2-7 0,-1 7 0,-10-8 0,7 0 0,-7 0 0,-2 0 0,10 0 0,-28 0 0,14 6 0,-16-4 0,8 4 0,-8-6 0,6 0 0,-16 0 0,7 0 0,1 0 0,2 0 0,8 0 0,1 0 0,0 0 0,-10 0 0,8 0 0,-16 0 0,15 0 0,-15 0 0,6 0 0,1 7 0,-7-6 0,6 6 0,-8-7 0,-1 0 0,0 0 0,1 0 0,0 0 0,-1 0 0,1 0 0,-1 0 0,1 0 0,-1-6 0,10 5 0,-8-5 0,16 6 0,-6-6 0,-1 4 0,7-4 0,-15 0 0,6 4 0,0-10 0,-6 11 0,7-12 0,-10 12 0,10-11 0,-8 5 0,0-1 0,6-5 0,-13 6 0,15-7 0,-9 2 0,-1-1 0,1 0 0,-1 0 0,-6 1 0,5 5 0,-14-8 0,14 13 0,-13-13 0,6 4 0,-8 4 0,0-13 0,0 13 0,-6-9 0,-1 10 0,0-8 0,-4 8 0,4-9 0,-6 10 0,1-9 0,0 7 0,0-8 0,-5 6 0,4-6 0,-4 4 0,6-9 0,-5 3 0,4-12 0,-8 5 0,9-13 0,-9 13 0,8-5 0,-9-1 0,4 7 0,-5-7 0,0 1 0,0 11 0,0-18 0,0 24 0,0-16 0,0 11 0,0-5 0,0 0 0,-5 0 0,4 6 0,-14-5 0,9 10 0,-10-10 0,6 5 0,0 0 0,-1-5 0,-4 5 0,3-1 0,-9-4 0,11 11 0,-6-11 0,1 5 0,3-1 0,-3-3 0,-1 8 0,5-3 0,-5-1 0,7 5 0,-7-9 0,5 9 0,-4-4 0,6 6 0,-6-1 0,4 0 0,-4 0 0,0 0 0,4 1 0,-4-2 0,0 1 0,5 1 0,-11-2 0,10 2 0,-9 3 0,9-3 0,-4 4 0,6-4 0,-1 0 0,-12 4 0,4-4 0,-12 7 0,8-7 0,0 2 0,-7 1 0,10-3 0,-16 3 0,17 0 0,-12-5 0,1 5 0,11-1 0,-16-4 0,21 6 0,-22-2 0,17-2 0,-19 2 0,6 0 0,-8-4 0,1 10 0,-1-11 0,1 11 0,-1-11 0,1 11 0,-10-5 0,8 0 0,0 5 0,3-5 0,6 0 0,-8 5 0,-8-5 0,7 6 0,-8-5 0,9 3 0,-8-4 0,6 6 0,-15-6 0,15 4 0,-7-4 0,1 6 0,6-6 0,-7 5 0,10-11 0,0 11 0,0-5 0,-1 1 0,9 3 0,-7-9 0,13 9 0,-5-8 0,6 8 0,1-7 0,0 7 0,0-3 0,0 0 0,0 4 0,0-4 0,-1 0 0,1 4 0,0-4 0,0 5 0,0 0 0,0 0 0,0 0 0,0-5 0,0 4 0,6-4 0,-5 5 0,5 0 0,-6 0 0,-1 0 0,7 0 0,-5 0 0,5 0 0,-6 0 0,6 0 0,-5 0 0,11 0 0,-11 0 0,10 0 0,-9 0 0,3 0 0,1 0 0,-5 0 0,10 0 0,-4 0 0,0 0 0,5 0 0,-11 0 0,10 0 0,-4 0 0,6 0 0,-6 0 0,4 0 0,-4 0 0,0 0 0,5 0 0,-11 0 0,10 0 0,-3 0 0,-1 0 0,4 0 0,-10 5 0,11-3 0,-11 7 0,10-7 0,-4 2 0,0 1 0,5 1 0,-5 0 0,5 2 0,1-7 0,0 3 0,0 0 0,-1-3 0,1 3 0,0 0 0,4 2 0,-9-1 0,7 3 0,-8-7 0,6 7 0,0-7 0,-6 8 0,4-3 0,-10 0 0,5 3 0,0-4 0,-5 6 0,10-6 0,-4 4 0,6-8 0,-6 3 0,8 0 0,-7-3 0,9 4 0,-4-5 0,0 0 0,-1 0 0,1 0 0,0 0 0,0 0 0,-1 0 0,2 0 0,-7 0 0,5 0 0,-5 0 0,6 0 0,0 0 0,-1 0 0,1 0 0,0 0 0,0 0 0,0 0 0,0 0 0,0 0 0,1 0 0,-1 0 0,0 0 0,0 0 0,1 0 0,-1 0 0,0 0 0,1 0 0,0 0 0,-1 0 0,1 0 0,-1 0 0,1 0 0,-1 0 0,0 0 0,5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DF35-1861-3745-9D93-64A64D9B0B28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CAF7-4383-724E-81E7-623B6C75CD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77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86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50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40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95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66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a funcionalidade.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3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86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81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05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Ilustração de uma </a:t>
            </a:r>
            <a:r>
              <a:rPr lang="pt-BR" dirty="0" err="1"/>
              <a:t>regression</a:t>
            </a:r>
            <a:r>
              <a:rPr lang="pt-BR" dirty="0"/>
              <a:t> rodando.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63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21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883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508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433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5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915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Diz-se que a suíte é o conjunto dos cenários de testes. Sabemos então que os cenários possuem casos.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0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Hierarquia.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69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que vimos o que é cenário, caso e suíte, vamos ver os tipos de testes. Começando com:</a:t>
            </a:r>
          </a:p>
          <a:p>
            <a:endParaRPr lang="pt-BR" dirty="0"/>
          </a:p>
          <a:p>
            <a:r>
              <a:rPr lang="pt-BR" dirty="0"/>
              <a:t>Teste manual: Uma estatua de ouro, vale a pena?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28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Piada para lembrar: Os cenários/casos precisam ser explorados ao máximo e o teste manual limita essa 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09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 exploratório: Games, </a:t>
            </a:r>
            <a:r>
              <a:rPr lang="pt-BR" dirty="0" err="1"/>
              <a:t>apps</a:t>
            </a:r>
            <a:r>
              <a:rPr lang="pt-BR" dirty="0"/>
              <a:t> em geral.</a:t>
            </a:r>
          </a:p>
          <a:p>
            <a:endParaRPr lang="pt-BR" dirty="0"/>
          </a:p>
          <a:p>
            <a:r>
              <a:rPr lang="pt-BR" dirty="0"/>
              <a:t>Teste de usabilidade: Verifica a facilidade que o software possui de ser utilizado compreendido e manipulado pelo usuário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857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Mudança de perspectiva: Código que testa código.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CAF7-4383-724E-81E7-623B6C75CDB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58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9D29-9ECF-0649-879B-C4DCBBC9C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5CA4-10E2-F849-873E-3D1FB663B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F5AA-801D-924A-BA21-4B952E30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94AE-36F8-FD41-A99A-4D138C52FA57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C465-9C22-CA42-9609-B5F3D6CB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78B5-FA98-EA46-BF11-3F28E992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7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FAE2-6DAF-214D-B5DA-0A02FFAA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56900-BB17-794B-AE22-982B3D87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D7649-17F3-8648-AFA6-5E8CC848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98700-7B49-AA44-9CF2-2488482A07E5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F9DB-777A-2C44-87C1-5874FAD8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A4C82-C62A-5F4A-97BD-8D81055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8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3B98-E2C7-2B48-9C3C-E8C0D47C5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DAC52-8D36-F740-8833-A8EC29C4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54E07-FB85-9642-A9A5-AC94FA62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C039-5332-A946-A79D-BF5ED9880D49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58A82-3AA2-0640-9F7D-81EB3E8D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7A1FA-43B8-AC46-8931-20BA40F9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5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50AE-69FA-B64F-818E-F52A389F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7F5B-EC6F-4341-99F6-851AD88E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C494D-EC04-B14A-A7BF-EAA6B4EB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2D8A-0360-4F43-9945-BC9FB4F660B9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8E886-6A3C-DB42-948F-BEBE778F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540E0-0AE7-244C-83C9-D84304D5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428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ECAF-3CF0-214D-8539-E6E226F0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C5927-23C6-A44A-B09D-FE2E25B35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D9EF-7FB7-124B-BA76-B395B9F4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16EA7-33D8-BD46-9C71-97D642CA1AFE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D79A-3AC5-DB47-BEEC-4FB9478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814B-5C24-E74B-A62D-7FC37199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C3B0-3018-3A49-8810-7CCD3EA6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9351-B61A-2E40-8075-5B160ED08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234BA-F49E-1346-890B-1B41EFDD4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769B0-E55E-8C4A-94FF-E4259872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67BB3-4E8B-454F-BA19-B9CF0586AE5C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8A297-553B-C24F-905C-29330917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E1624-9E16-6C41-B8A9-22EE8635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27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08D4-D8A4-E14F-97CC-E2451613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6E392-BA0A-9F41-9C45-4C2B5102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EB4D-C505-E143-B68D-125071E8B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CAB51-6867-CE49-BB5B-AC15F574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C8370-50C5-7742-800B-9C48BA3B1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B2A82-FF26-FF48-A9D0-EBD820DE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EFBA-2862-1648-8E7E-A86A3445F36B}" type="datetime1">
              <a:rPr lang="pt-BR" smtClean="0"/>
              <a:t>27/02/2023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C0308-B503-B243-8718-EF89D48A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7D713-64D2-3C45-A906-6933AA4B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51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5BF8-9E3A-034F-9F15-3EB8422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83CBB-5312-5844-BD84-E8247697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5251-084D-C641-9116-CFE94F2B6EF3}" type="datetime1">
              <a:rPr lang="pt-BR" smtClean="0"/>
              <a:t>27/02/2023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768CB-877A-4F45-B9B5-8EBE3925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16CC-A038-754C-AB08-51F49FE7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81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A32B8-436B-9542-A07B-194694DA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ADC5-B6C1-9140-A101-FE5B21209597}" type="datetime1">
              <a:rPr lang="pt-BR" smtClean="0"/>
              <a:t>27/02/2023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05CA2-D462-6A41-80D5-6443A84E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7B57D-5354-CD47-B701-E8A3F370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13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4011-DB5D-D94B-A1D8-1E39440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4A2B-12D3-D14F-98F2-FAC6BF0F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E6898-B445-894D-95D1-9CB1C0455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056BA-0DE4-974B-8109-341BC5D2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7F52-C9DC-494B-9081-172BD9B1370C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BA657-8F51-3C4C-B8CA-609D55E3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53BF-57AF-F448-9B96-A542B063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55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5C8A-0D75-9844-AFDB-63B29F39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049C-92D1-6746-8E99-BB89C5460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A5C6A-C37E-3E49-B0C5-8F70A21CB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08752-F237-6E46-9F1D-402E1771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DD24-00E1-714E-B465-EA7F5AACAF79}" type="datetime1">
              <a:rPr lang="pt-BR" smtClean="0"/>
              <a:t>27/02/2023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50BBF-0F66-FA49-904C-0D1978CE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0688D-22E8-014C-8921-6DBBD775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4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E20B2-8D5A-D441-9C02-1B78DE3F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F98F2-A53D-AF42-B9C9-97FC803AD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39200-5A4D-ED4F-AD2E-566632BB3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36C45-B399-8A40-A3EB-74BB523AECF9}" type="datetime1">
              <a:rPr lang="pt-BR" smtClean="0"/>
              <a:t>27/02/2023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E917-17C2-5741-A107-3078A8862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06EB-CE4B-E94A-815C-9EDC8FB21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9D62-D177-944D-A450-511708D548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5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image" Target="../media/image18.tiff"/><Relationship Id="rId3" Type="http://schemas.openxmlformats.org/officeDocument/2006/relationships/image" Target="../media/image1.jpeg"/><Relationship Id="rId21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15.png"/><Relationship Id="rId10" Type="http://schemas.openxmlformats.org/officeDocument/2006/relationships/diagramData" Target="../diagrams/data2.xml"/><Relationship Id="rId19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28.jpe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50.png"/><Relationship Id="rId5" Type="http://schemas.openxmlformats.org/officeDocument/2006/relationships/image" Target="../media/image31.png"/><Relationship Id="rId10" Type="http://schemas.openxmlformats.org/officeDocument/2006/relationships/customXml" Target="../ink/ink3.xml"/><Relationship Id="rId4" Type="http://schemas.openxmlformats.org/officeDocument/2006/relationships/image" Target="../media/image30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30.png"/><Relationship Id="rId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gif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3803"/>
            <a:ext cx="9144000" cy="1256160"/>
          </a:xfrm>
        </p:spPr>
        <p:txBody>
          <a:bodyPr/>
          <a:lstStyle/>
          <a:p>
            <a:r>
              <a:rPr lang="pt-BR" dirty="0"/>
              <a:t>Tipos de Testes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12F808-71BF-5349-B37E-237064A5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2" y="4143688"/>
            <a:ext cx="4021839" cy="22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7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automatizados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10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8ECCA5-AB30-6D42-859F-54A9D4C0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607" y="2325370"/>
            <a:ext cx="6656786" cy="43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automatizados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>
                <a:solidFill>
                  <a:srgbClr val="055ABE"/>
                </a:solidFill>
              </a:rPr>
              <a:t>Foco da nossa disciplina.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/>
              <a:t>Prática </a:t>
            </a:r>
            <a:r>
              <a:rPr lang="pt-BR" sz="2600" dirty="0">
                <a:solidFill>
                  <a:srgbClr val="055ABE"/>
                </a:solidFill>
              </a:rPr>
              <a:t>extremamente valorizada </a:t>
            </a:r>
            <a:r>
              <a:rPr lang="pt-BR" sz="2600" dirty="0"/>
              <a:t>no desenvolvimento moderno de software.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>
                <a:solidFill>
                  <a:srgbClr val="055ABE"/>
                </a:solidFill>
              </a:rPr>
              <a:t>Códigos que testam códigos.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/>
              <a:t>Facilmente </a:t>
            </a:r>
            <a:r>
              <a:rPr lang="pt-BR" sz="2600" dirty="0">
                <a:solidFill>
                  <a:srgbClr val="055ABE"/>
                </a:solidFill>
              </a:rPr>
              <a:t>replicável.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/>
              <a:t>Análises </a:t>
            </a:r>
            <a:r>
              <a:rPr lang="pt-BR" sz="2600" dirty="0">
                <a:solidFill>
                  <a:srgbClr val="055ABE"/>
                </a:solidFill>
              </a:rPr>
              <a:t>rápidas.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600" dirty="0"/>
              <a:t>Garante o </a:t>
            </a:r>
            <a:r>
              <a:rPr lang="pt-BR" sz="2600" dirty="0">
                <a:solidFill>
                  <a:srgbClr val="055ABE"/>
                </a:solidFill>
              </a:rPr>
              <a:t>funcionamento geral da aplicação.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CB2F18-7160-2245-A178-73FBC9F3F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096" y="3359790"/>
            <a:ext cx="5150843" cy="29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1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770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Testes automatizados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A995FBC-23BF-3E4D-928A-B75BBB62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29" y="1756259"/>
            <a:ext cx="7658141" cy="49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13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B386977A-DC3C-DA40-8607-E461C9F91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638770"/>
              </p:ext>
            </p:extLst>
          </p:nvPr>
        </p:nvGraphicFramePr>
        <p:xfrm>
          <a:off x="3955714" y="1293837"/>
          <a:ext cx="6252764" cy="4542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BBA47C95-3435-6242-AB35-9F5F868AA9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631483"/>
              </p:ext>
            </p:extLst>
          </p:nvPr>
        </p:nvGraphicFramePr>
        <p:xfrm>
          <a:off x="-569730" y="1997242"/>
          <a:ext cx="7692426" cy="3318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Retângulo 18">
            <a:extLst>
              <a:ext uri="{FF2B5EF4-FFF2-40B4-BE49-F238E27FC236}">
                <a16:creationId xmlns:a16="http://schemas.microsoft.com/office/drawing/2014/main" id="{2958B8B7-8FE3-E74C-86CB-BD5803FBA398}"/>
              </a:ext>
            </a:extLst>
          </p:cNvPr>
          <p:cNvSpPr/>
          <p:nvPr/>
        </p:nvSpPr>
        <p:spPr>
          <a:xfrm>
            <a:off x="559403" y="3296795"/>
            <a:ext cx="4550503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A1C2ABB-C1DD-224B-9938-9B09BD95C0B2}"/>
              </a:ext>
            </a:extLst>
          </p:cNvPr>
          <p:cNvSpPr/>
          <p:nvPr/>
        </p:nvSpPr>
        <p:spPr>
          <a:xfrm>
            <a:off x="583467" y="4644392"/>
            <a:ext cx="3611852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128D74-FCB5-D440-A1F7-132D078EF421}"/>
              </a:ext>
            </a:extLst>
          </p:cNvPr>
          <p:cNvSpPr/>
          <p:nvPr/>
        </p:nvSpPr>
        <p:spPr>
          <a:xfrm>
            <a:off x="559403" y="1887039"/>
            <a:ext cx="5541046" cy="822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AAD70AC-F630-DF41-87AB-003DEFB5A9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5459" y="1997242"/>
            <a:ext cx="1890468" cy="6331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2FEBF5D-1F15-E045-90B6-299B8E9CC8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6541" y="2084990"/>
            <a:ext cx="1729736" cy="41909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A642364-3903-394F-BC67-86B976DCA0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5114" y="1928782"/>
            <a:ext cx="1289178" cy="73878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47DEF09-DFBA-0B4F-8CA1-37CE0651F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4531" y="3321478"/>
            <a:ext cx="1840246" cy="77290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A980191-BBE7-9945-B148-E6AE9CDFD1A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925" y="3407921"/>
            <a:ext cx="1363635" cy="56249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13AF832-87D0-304F-843B-52D4456F2D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05690" y="3315352"/>
            <a:ext cx="1305156" cy="73415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1DF87318-63CB-A44E-977B-4FBAECE896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6949" y="4799389"/>
            <a:ext cx="1328920" cy="47869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C56A73-671B-D749-8449-91C010805F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725" y="4732684"/>
            <a:ext cx="1328920" cy="6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00" y="599219"/>
            <a:ext cx="10423033" cy="1158192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</a:t>
            </a:r>
            <a:r>
              <a:rPr lang="pt-BR" dirty="0" err="1"/>
              <a:t>Anti-padrão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8"/>
            <a:ext cx="9144000" cy="28882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r>
              <a:rPr lang="pt-BR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5EA5A4-A706-CB45-B9BE-0DDA5C486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782" y="1620078"/>
            <a:ext cx="8916435" cy="50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automatizados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Testes de Unidade: Verificam automaticamente </a:t>
            </a:r>
            <a:r>
              <a:rPr lang="pt-BR" sz="2800" dirty="0">
                <a:solidFill>
                  <a:srgbClr val="055ABE"/>
                </a:solidFill>
              </a:rPr>
              <a:t>pequenas</a:t>
            </a:r>
            <a:r>
              <a:rPr lang="pt-BR" sz="2800" dirty="0"/>
              <a:t> partes de um código - </a:t>
            </a:r>
            <a:r>
              <a:rPr lang="pt-BR" sz="2800" dirty="0">
                <a:solidFill>
                  <a:srgbClr val="055ABE"/>
                </a:solidFill>
              </a:rPr>
              <a:t>Unidades do Código</a:t>
            </a:r>
            <a:r>
              <a:rPr lang="pt-BR" sz="2800" dirty="0"/>
              <a:t>. 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Testes de Integração (ou testes de serviço): Verificam </a:t>
            </a:r>
            <a:r>
              <a:rPr lang="pt-BR" sz="2800" dirty="0">
                <a:solidFill>
                  <a:srgbClr val="055ABE"/>
                </a:solidFill>
              </a:rPr>
              <a:t>uma funcionalidade </a:t>
            </a:r>
            <a:r>
              <a:rPr lang="pt-BR" sz="2800" dirty="0"/>
              <a:t>ou </a:t>
            </a:r>
            <a:r>
              <a:rPr lang="pt-BR" sz="2800" dirty="0">
                <a:solidFill>
                  <a:srgbClr val="055ABE"/>
                </a:solidFill>
              </a:rPr>
              <a:t>transação completa </a:t>
            </a:r>
            <a:r>
              <a:rPr lang="pt-BR" sz="2800" dirty="0"/>
              <a:t>de um sistema.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Testes de Sistema (Testes de Interface com usuário): Eles simulam, da forma </a:t>
            </a:r>
            <a:r>
              <a:rPr lang="pt-BR" sz="2800" dirty="0">
                <a:solidFill>
                  <a:srgbClr val="055ABE"/>
                </a:solidFill>
              </a:rPr>
              <a:t>mais fiel possível</a:t>
            </a:r>
            <a:r>
              <a:rPr lang="pt-BR" sz="2800" dirty="0"/>
              <a:t>, uma sessão de uso do sistema por um </a:t>
            </a:r>
            <a:r>
              <a:rPr lang="pt-BR" sz="2800" dirty="0">
                <a:solidFill>
                  <a:srgbClr val="055ABE"/>
                </a:solidFill>
              </a:rPr>
              <a:t>usuário real</a:t>
            </a:r>
            <a:r>
              <a:rPr lang="pt-BR" sz="2800" dirty="0"/>
              <a:t>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01770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- Escopo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16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3B4554-006A-A94E-A2EC-342549507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1930084"/>
            <a:ext cx="3708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- Escopo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17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10ABE8-EAD8-7642-A473-E14DF4E1D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48" y="2010341"/>
            <a:ext cx="3835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- Escopo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18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BC8079-9305-674C-B2E4-1FFEA8FD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48" y="2046497"/>
            <a:ext cx="3632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19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9C5F55-4FD9-E543-88DC-8B073380D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583" y="1011359"/>
            <a:ext cx="8591550" cy="56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Tipos de Testes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108597" cy="415620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/>
              <a:t>A literatura mostra diversos tipos de testes. Nesta disciplina, organizaremos a estrutura da seguinte forma: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>
                <a:solidFill>
                  <a:srgbClr val="055ABE"/>
                </a:solidFill>
              </a:rPr>
              <a:t>Testes Manuais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Definições sobre o que são testes manuais.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3200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>
                <a:solidFill>
                  <a:srgbClr val="055ABE"/>
                </a:solidFill>
              </a:rPr>
              <a:t>Testes Automatizados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Definições e diferentes tipos de testes automatizados.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Escopo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Tipos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5C63A52-202D-4B4B-9F93-7BD783A4CC3D}"/>
              </a:ext>
            </a:extLst>
          </p:cNvPr>
          <p:cNvSpPr txBox="1"/>
          <p:nvPr/>
        </p:nvSpPr>
        <p:spPr>
          <a:xfrm>
            <a:off x="7975727" y="3429000"/>
            <a:ext cx="34397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u="sng" dirty="0">
                <a:solidFill>
                  <a:srgbClr val="FF0000"/>
                </a:solidFill>
              </a:rPr>
              <a:t>Lembre-se: Estamos sempre falando na perspectiva de um(a) Testador(a) de Software (QA) e não de um(a) Desenvolvedor(a) de software (produto).</a:t>
            </a:r>
          </a:p>
        </p:txBody>
      </p:sp>
    </p:spTree>
    <p:extLst>
      <p:ext uri="{BB962C8B-B14F-4D97-AF65-F5344CB8AC3E}">
        <p14:creationId xmlns:p14="http://schemas.microsoft.com/office/powerpoint/2010/main" val="250756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482" y="1055122"/>
            <a:ext cx="9115034" cy="1358268"/>
          </a:xfrm>
        </p:spPr>
        <p:txBody>
          <a:bodyPr>
            <a:noAutofit/>
          </a:bodyPr>
          <a:lstStyle/>
          <a:p>
            <a:r>
              <a:rPr lang="pt-BR" sz="4800" dirty="0"/>
              <a:t>Testes automatizados </a:t>
            </a:r>
            <a:r>
              <a:rPr lang="pt-BR" sz="4800" dirty="0" err="1"/>
              <a:t>x</a:t>
            </a:r>
            <a:r>
              <a:rPr lang="pt-BR" sz="4800" dirty="0"/>
              <a:t> manuais – Qual devo utilizar?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100182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20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962452" y="2412192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Depende do </a:t>
            </a:r>
            <a:r>
              <a:rPr lang="pt-BR" sz="2800" dirty="0">
                <a:solidFill>
                  <a:srgbClr val="055ABE"/>
                </a:solidFill>
              </a:rPr>
              <a:t>SUT</a:t>
            </a:r>
            <a:r>
              <a:rPr lang="pt-BR" sz="28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Games fazem muito uso de testes manuais e automatizados.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Demanda do mercado por testes automatizados está cada vez maior.</a:t>
            </a:r>
            <a:r>
              <a:rPr lang="pt-BR" sz="1200" dirty="0"/>
              <a:t>	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982716A-A7CD-2B4F-AEC7-68C43E87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405" y="3780838"/>
            <a:ext cx="4410969" cy="291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5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342" y="1193865"/>
            <a:ext cx="9053316" cy="822270"/>
          </a:xfrm>
        </p:spPr>
        <p:txBody>
          <a:bodyPr>
            <a:noAutofit/>
          </a:bodyPr>
          <a:lstStyle/>
          <a:p>
            <a:r>
              <a:rPr lang="pt-BR" sz="4800" dirty="0"/>
              <a:t>Vantagens da automação de testes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384B17-891D-A745-A2F4-2B5B2D9E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922" y="5393717"/>
            <a:ext cx="2378482" cy="1145195"/>
          </a:xfrm>
          <a:prstGeom prst="rect">
            <a:avLst/>
          </a:prstGeom>
        </p:spPr>
      </p:pic>
      <p:graphicFrame>
        <p:nvGraphicFramePr>
          <p:cNvPr id="19" name="Subtitle 2">
            <a:extLst>
              <a:ext uri="{FF2B5EF4-FFF2-40B4-BE49-F238E27FC236}">
                <a16:creationId xmlns:a16="http://schemas.microsoft.com/office/drawing/2014/main" id="{87CC75EB-3EFF-4CB9-8AC2-8B93FACDF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87736"/>
              </p:ext>
            </p:extLst>
          </p:nvPr>
        </p:nvGraphicFramePr>
        <p:xfrm>
          <a:off x="823913" y="1290603"/>
          <a:ext cx="10858500" cy="4697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244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- Funcional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Os testes funcionais são escritos da </a:t>
            </a:r>
            <a:r>
              <a:rPr lang="pt-BR" sz="2800" dirty="0">
                <a:solidFill>
                  <a:srgbClr val="055ABE"/>
                </a:solidFill>
              </a:rPr>
              <a:t>perspectiva do usuário</a:t>
            </a:r>
            <a:r>
              <a:rPr lang="pt-BR" sz="2800" dirty="0"/>
              <a:t>. Esses testes confirmam que o sistema </a:t>
            </a:r>
            <a:r>
              <a:rPr lang="pt-BR" sz="2800" dirty="0">
                <a:solidFill>
                  <a:srgbClr val="055ABE"/>
                </a:solidFill>
              </a:rPr>
              <a:t>faz o que os usuários esperam</a:t>
            </a:r>
            <a:r>
              <a:rPr lang="pt-BR" sz="28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Também conhecidos como teste de </a:t>
            </a:r>
            <a:r>
              <a:rPr lang="pt-BR" sz="2400" dirty="0">
                <a:solidFill>
                  <a:srgbClr val="055ABE"/>
                </a:solidFill>
              </a:rPr>
              <a:t>“Caixa-preta”</a:t>
            </a:r>
            <a:r>
              <a:rPr lang="pt-BR" sz="24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Pode interagir com as </a:t>
            </a:r>
            <a:r>
              <a:rPr lang="pt-BR" sz="2400" dirty="0">
                <a:solidFill>
                  <a:srgbClr val="055ABE"/>
                </a:solidFill>
              </a:rPr>
              <a:t>diversas</a:t>
            </a:r>
            <a:r>
              <a:rPr lang="pt-BR" sz="2400" dirty="0"/>
              <a:t> partes do sistema.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Sua base são os requisitos funcionais.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Não importa o comportamento interno do sistema, somente a saída.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/>
              <a:t>Exemplo: Verifica se o botão de Pesquisa faz a pesquisa.</a:t>
            </a:r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D2D3D-3419-724A-9C47-F94DC610E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8" y="5575365"/>
            <a:ext cx="10984896" cy="842400"/>
          </a:xfrm>
          <a:prstGeom prst="rect">
            <a:avLst/>
          </a:prstGeom>
        </p:spPr>
      </p:pic>
      <p:sp>
        <p:nvSpPr>
          <p:cNvPr id="19" name="Quadro 18">
            <a:extLst>
              <a:ext uri="{FF2B5EF4-FFF2-40B4-BE49-F238E27FC236}">
                <a16:creationId xmlns:a16="http://schemas.microsoft.com/office/drawing/2014/main" id="{FEB1B678-6544-0E4E-B799-33443EC04CDA}"/>
              </a:ext>
            </a:extLst>
          </p:cNvPr>
          <p:cNvSpPr/>
          <p:nvPr/>
        </p:nvSpPr>
        <p:spPr>
          <a:xfrm>
            <a:off x="10156671" y="5360983"/>
            <a:ext cx="1603659" cy="11038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2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Funcional – Exemplo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Quando tento procurar por um artista no </a:t>
            </a:r>
            <a:r>
              <a:rPr lang="pt-BR" dirty="0" err="1">
                <a:solidFill>
                  <a:srgbClr val="00B050"/>
                </a:solidFill>
              </a:rPr>
              <a:t>Spotify</a:t>
            </a:r>
            <a:r>
              <a:rPr lang="pt-BR" dirty="0"/>
              <a:t>, consigo encontrar?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23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8CA933-3463-DA46-8630-5459DE24E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13" y="2907609"/>
            <a:ext cx="3452788" cy="36563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86394F-3ECF-CD46-84A0-E782D7CB9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584" y="2937510"/>
            <a:ext cx="7269630" cy="3361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5B423519-CE48-0D45-9D3D-A745CD9F02A7}"/>
                  </a:ext>
                </a:extLst>
              </p14:cNvPr>
              <p14:cNvContentPartPr/>
              <p14:nvPr/>
            </p14:nvContentPartPr>
            <p14:xfrm>
              <a:off x="2298864" y="2990592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5B423519-CE48-0D45-9D3D-A745CD9F02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9864" y="29815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6E0B7300-AC13-C74B-B3F0-9CDEB91ED6DE}"/>
                  </a:ext>
                </a:extLst>
              </p14:cNvPr>
              <p14:cNvContentPartPr/>
              <p14:nvPr/>
            </p14:nvContentPartPr>
            <p14:xfrm>
              <a:off x="2081064" y="2987352"/>
              <a:ext cx="727560" cy="34092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6E0B7300-AC13-C74B-B3F0-9CDEB91ED6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2424" y="2978712"/>
                <a:ext cx="7452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506AD3F-0F48-EE42-A137-D1F47D20B1A4}"/>
                  </a:ext>
                </a:extLst>
              </p14:cNvPr>
              <p14:cNvContentPartPr/>
              <p14:nvPr/>
            </p14:nvContentPartPr>
            <p14:xfrm>
              <a:off x="5371464" y="3026592"/>
              <a:ext cx="1559520" cy="4726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506AD3F-0F48-EE42-A137-D1F47D20B1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2464" y="3017592"/>
                <a:ext cx="1577160" cy="4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66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Funcional – Exemplo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A1B5D486-E8AF-7648-925D-93EA4520A54D}"/>
                  </a:ext>
                </a:extLst>
              </p14:cNvPr>
              <p14:cNvContentPartPr/>
              <p14:nvPr/>
            </p14:nvContentPartPr>
            <p14:xfrm>
              <a:off x="3011304" y="2512872"/>
              <a:ext cx="36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A1B5D486-E8AF-7648-925D-93EA4520A5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2304" y="250387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7BEE0259-C646-8B49-B992-140D5D6A5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68" y="2413897"/>
            <a:ext cx="9253618" cy="4278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B27EFC83-E008-B445-9CE4-8D2AC11193E7}"/>
                  </a:ext>
                </a:extLst>
              </p14:cNvPr>
              <p14:cNvContentPartPr/>
              <p14:nvPr/>
            </p14:nvContentPartPr>
            <p14:xfrm>
              <a:off x="2675064" y="2482992"/>
              <a:ext cx="1851840" cy="6159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B27EFC83-E008-B445-9CE4-8D2AC11193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6424" y="2473992"/>
                <a:ext cx="1869480" cy="6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49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Funcional – Exemplo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Será que o </a:t>
            </a:r>
            <a:r>
              <a:rPr lang="pt-BR" sz="2800" dirty="0" err="1">
                <a:solidFill>
                  <a:schemeClr val="accent6"/>
                </a:solidFill>
              </a:rPr>
              <a:t>Spotify</a:t>
            </a:r>
            <a:r>
              <a:rPr lang="pt-BR" sz="2800" dirty="0"/>
              <a:t> deveria ter retornado corretamente no Exemplo 2?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Como QA da solução, você deve verificar se o </a:t>
            </a:r>
            <a:r>
              <a:rPr lang="pt-BR" sz="2800" dirty="0">
                <a:solidFill>
                  <a:srgbClr val="055ABE"/>
                </a:solidFill>
              </a:rPr>
              <a:t>requisito funcional </a:t>
            </a:r>
            <a:r>
              <a:rPr lang="pt-BR" sz="2800" dirty="0"/>
              <a:t>foi atendido, criando </a:t>
            </a:r>
            <a:r>
              <a:rPr lang="pt-BR" sz="2800" dirty="0">
                <a:solidFill>
                  <a:srgbClr val="055ABE"/>
                </a:solidFill>
              </a:rPr>
              <a:t>Cenários de Teste</a:t>
            </a:r>
            <a:r>
              <a:rPr lang="pt-BR" sz="28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>
                <a:solidFill>
                  <a:srgbClr val="055ABE"/>
                </a:solidFill>
              </a:rPr>
              <a:t>É viável testar todos os cenários manualmente?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08E446-64EE-6E4D-90A8-C8954597407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01" y="4730750"/>
            <a:ext cx="1625600" cy="1625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9A20B5-1BE5-8D4C-96D5-F6FB327B63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09931" y="4883150"/>
            <a:ext cx="1625600" cy="16256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CA6D40F-FE71-714C-A860-BF0812FD8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058" y="4933950"/>
            <a:ext cx="1422400" cy="14224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935804-3AAE-F647-8493-BEDED3F62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860" y="4808537"/>
            <a:ext cx="2096807" cy="17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Fim a Fim (</a:t>
            </a:r>
            <a:r>
              <a:rPr lang="pt-BR" dirty="0" err="1"/>
              <a:t>End-To-End</a:t>
            </a:r>
            <a:r>
              <a:rPr lang="pt-BR" dirty="0"/>
              <a:t> E2E)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600" dirty="0"/>
              <a:t>Teste E2E verifica se fluxo </a:t>
            </a:r>
            <a:r>
              <a:rPr lang="pt-BR" sz="3600" u="sng" dirty="0">
                <a:solidFill>
                  <a:srgbClr val="055ABE"/>
                </a:solidFill>
              </a:rPr>
              <a:t>completo</a:t>
            </a:r>
            <a:r>
              <a:rPr lang="pt-BR" sz="3600" u="sng" dirty="0"/>
              <a:t> </a:t>
            </a:r>
            <a:r>
              <a:rPr lang="pt-BR" sz="3600" dirty="0"/>
              <a:t>de um software está de acordo com o planejado. O objetivo é garantir que a informação correta seja passada de um fim à outro (E2E).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200" dirty="0"/>
              <a:t>Sempre executado no ambiente </a:t>
            </a:r>
            <a:r>
              <a:rPr lang="pt-BR" sz="3200" dirty="0">
                <a:solidFill>
                  <a:srgbClr val="055ABE"/>
                </a:solidFill>
              </a:rPr>
              <a:t>REAL</a:t>
            </a:r>
            <a:r>
              <a:rPr lang="pt-BR" sz="32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200" dirty="0"/>
              <a:t>Baseado em regras e/ou requisitos de uma ação do usuário.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26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Fim a Fim (</a:t>
            </a:r>
            <a:r>
              <a:rPr lang="pt-BR" dirty="0" err="1"/>
              <a:t>End-To-End</a:t>
            </a:r>
            <a:r>
              <a:rPr lang="pt-BR" dirty="0"/>
              <a:t> E2E)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/>
              <a:t>Exemplo:</a:t>
            </a:r>
            <a:endParaRPr lang="pt-BR" sz="2800" dirty="0"/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Aplicação consegue se comunicar com o banco de dados e trafegar as informações corretas?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27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EAE878-528F-DA4A-8F75-F3D76C927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262" y="3799072"/>
            <a:ext cx="5707543" cy="28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1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Não Funcional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/>
              <a:t>Os testes não funcionais validam os </a:t>
            </a:r>
            <a:r>
              <a:rPr lang="pt-BR" sz="3200" dirty="0">
                <a:solidFill>
                  <a:srgbClr val="055ABE"/>
                </a:solidFill>
              </a:rPr>
              <a:t>requisitos não funcionais</a:t>
            </a:r>
            <a:r>
              <a:rPr lang="pt-BR" sz="3200" dirty="0"/>
              <a:t> do sistema. Entre eles: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Desempenho (</a:t>
            </a:r>
            <a:r>
              <a:rPr lang="pt-BR" sz="2800" i="1" dirty="0"/>
              <a:t>Performance</a:t>
            </a:r>
            <a:r>
              <a:rPr lang="pt-BR" sz="2800" dirty="0"/>
              <a:t>).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Usabilidade.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Segurança.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Disponibilidade.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 err="1"/>
              <a:t>Manutenibilidade</a:t>
            </a:r>
            <a:r>
              <a:rPr lang="pt-BR" sz="28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Recuperação.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Carga(</a:t>
            </a:r>
            <a:r>
              <a:rPr lang="pt-BR" sz="2800" i="1" dirty="0"/>
              <a:t>Stress</a:t>
            </a:r>
            <a:r>
              <a:rPr lang="pt-BR" sz="2800" dirty="0"/>
              <a:t>).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sz="3200" dirty="0"/>
          </a:p>
          <a:p>
            <a:pPr algn="l"/>
            <a:endParaRPr lang="pt-BR" sz="3200" dirty="0"/>
          </a:p>
          <a:p>
            <a:pPr marL="342900" indent="-342900" algn="l">
              <a:buFont typeface="Wingdings" pitchFamily="2" charset="2"/>
              <a:buChar char="ü"/>
            </a:pP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28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-17253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15184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Não Funcional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Desempenho (</a:t>
            </a:r>
            <a:r>
              <a:rPr lang="pt-BR" i="1" dirty="0"/>
              <a:t>Performance</a:t>
            </a:r>
            <a:r>
              <a:rPr lang="pt-BR" dirty="0"/>
              <a:t>):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Verifica se o </a:t>
            </a:r>
            <a:r>
              <a:rPr lang="pt-BR" dirty="0">
                <a:solidFill>
                  <a:srgbClr val="055ABE"/>
                </a:solidFill>
              </a:rPr>
              <a:t>tempo de resposta </a:t>
            </a:r>
            <a:r>
              <a:rPr lang="pt-BR" dirty="0"/>
              <a:t>é aceitável, se os componentes do sistema não demoram para carregar. Utiliza medidas previamente estabelecidas para chegar a uma resposta.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Usabilidade: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Verifica a </a:t>
            </a:r>
            <a:r>
              <a:rPr lang="pt-BR" dirty="0">
                <a:solidFill>
                  <a:srgbClr val="055ABE"/>
                </a:solidFill>
              </a:rPr>
              <a:t>experiência do usuário</a:t>
            </a:r>
            <a:r>
              <a:rPr lang="pt-BR" dirty="0"/>
              <a:t>: O layout da tela e os componentes estão adequados? O comportamento do sistema é adequado em diferentes dispositivos?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Segurança: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Verifica a segurança do software com relação à </a:t>
            </a:r>
            <a:r>
              <a:rPr lang="pt-BR" dirty="0">
                <a:solidFill>
                  <a:srgbClr val="055ABE"/>
                </a:solidFill>
              </a:rPr>
              <a:t>proteção contra ataques diversos</a:t>
            </a:r>
            <a:r>
              <a:rPr lang="pt-BR" dirty="0"/>
              <a:t>, avalia as vulnerabilidades e identificam as falhas de segurança nos diversos ambientes.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29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4311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55966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Cenários e Casos de Teste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71" y="1841134"/>
            <a:ext cx="11368257" cy="392887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Antes de tudo, vamos aprender o que é um </a:t>
            </a:r>
            <a:r>
              <a:rPr lang="pt-BR" sz="2800" dirty="0">
                <a:solidFill>
                  <a:srgbClr val="055ABE"/>
                </a:solidFill>
              </a:rPr>
              <a:t>Cenário e um Caso de teste!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>
                <a:solidFill>
                  <a:srgbClr val="055ABE"/>
                </a:solidFill>
              </a:rPr>
              <a:t>Cenário de teste </a:t>
            </a:r>
            <a:r>
              <a:rPr lang="pt-BR" sz="2400" dirty="0"/>
              <a:t>é uma descrição de uma </a:t>
            </a:r>
            <a:r>
              <a:rPr lang="pt-BR" sz="2400" dirty="0">
                <a:solidFill>
                  <a:srgbClr val="055ABE"/>
                </a:solidFill>
              </a:rPr>
              <a:t>ideia específica </a:t>
            </a:r>
            <a:r>
              <a:rPr lang="pt-BR" sz="2400" dirty="0"/>
              <a:t>a ser testada, sem detalhar os dados e etapas necessárias.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400" dirty="0">
                <a:solidFill>
                  <a:srgbClr val="055ABE"/>
                </a:solidFill>
              </a:rPr>
              <a:t>Caso de teste </a:t>
            </a:r>
            <a:r>
              <a:rPr lang="pt-BR" sz="2400" dirty="0"/>
              <a:t>é uma descrição de uma </a:t>
            </a:r>
            <a:r>
              <a:rPr lang="pt-BR" sz="2400" dirty="0">
                <a:solidFill>
                  <a:srgbClr val="055ABE"/>
                </a:solidFill>
              </a:rPr>
              <a:t>ação ou objetivo que o usuário </a:t>
            </a:r>
            <a:r>
              <a:rPr lang="pt-BR" sz="2400" dirty="0"/>
              <a:t>pode encontrar durante a utilização do sistema (ou software).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C8118A-DF28-274E-A1B6-02E1324F0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49" y="3952404"/>
            <a:ext cx="5270500" cy="27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2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Não Funcional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Disponibilidade: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Verifica se o sistema fica </a:t>
            </a:r>
            <a:r>
              <a:rPr lang="pt-BR" dirty="0">
                <a:solidFill>
                  <a:srgbClr val="055ABE"/>
                </a:solidFill>
              </a:rPr>
              <a:t>disponível nos diversos ambientes</a:t>
            </a:r>
            <a:r>
              <a:rPr lang="pt-BR" dirty="0"/>
              <a:t>. O objetivo é garantir que o sistema fique disponível mesmo com pequenas falhas – principalmente nos ambientes de produção.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</a:t>
            </a:r>
            <a:r>
              <a:rPr lang="pt-BR" dirty="0" err="1"/>
              <a:t>Manutenibilidade</a:t>
            </a:r>
            <a:r>
              <a:rPr lang="pt-BR" dirty="0"/>
              <a:t> (</a:t>
            </a:r>
            <a:r>
              <a:rPr lang="pt-BR" dirty="0" err="1"/>
              <a:t>Manutibilidade</a:t>
            </a:r>
            <a:r>
              <a:rPr lang="pt-BR" dirty="0"/>
              <a:t>):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Melhoramento contínuo da manutenção. O sistema deve ser </a:t>
            </a:r>
            <a:r>
              <a:rPr lang="pt-BR" dirty="0">
                <a:solidFill>
                  <a:srgbClr val="055ABE"/>
                </a:solidFill>
              </a:rPr>
              <a:t>facilmente mantido</a:t>
            </a:r>
            <a:r>
              <a:rPr lang="pt-BR" dirty="0"/>
              <a:t>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Recuperação: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Teste que força o sistema a falhar diversas vezes para verificar que a </a:t>
            </a:r>
            <a:r>
              <a:rPr lang="pt-BR" dirty="0">
                <a:solidFill>
                  <a:srgbClr val="055ABE"/>
                </a:solidFill>
              </a:rPr>
              <a:t>recuperação é executada de maneira adequada</a:t>
            </a:r>
            <a:r>
              <a:rPr lang="pt-BR" dirty="0"/>
              <a:t>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Carga(</a:t>
            </a:r>
            <a:r>
              <a:rPr lang="pt-BR" i="1" dirty="0"/>
              <a:t>Stress</a:t>
            </a:r>
            <a:r>
              <a:rPr lang="pt-BR" dirty="0"/>
              <a:t>):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Testa o sistema simulando uma situação de </a:t>
            </a:r>
            <a:r>
              <a:rPr lang="pt-BR" dirty="0">
                <a:solidFill>
                  <a:srgbClr val="055ABE"/>
                </a:solidFill>
              </a:rPr>
              <a:t>grande volume de carga, dados ou usuários</a:t>
            </a:r>
            <a:r>
              <a:rPr lang="pt-BR" dirty="0"/>
              <a:t>. O objetivo é identificar </a:t>
            </a:r>
            <a:r>
              <a:rPr lang="pt-BR" dirty="0">
                <a:solidFill>
                  <a:srgbClr val="055ABE"/>
                </a:solidFill>
              </a:rPr>
              <a:t>problemas de dimensionamento de </a:t>
            </a:r>
            <a:r>
              <a:rPr lang="pt-BR" i="1" dirty="0">
                <a:solidFill>
                  <a:srgbClr val="055ABE"/>
                </a:solidFill>
              </a:rPr>
              <a:t>link, </a:t>
            </a:r>
            <a:r>
              <a:rPr lang="pt-BR" dirty="0">
                <a:solidFill>
                  <a:srgbClr val="055ABE"/>
                </a:solidFill>
              </a:rPr>
              <a:t>infraestrutura, recursos ou implementação ineficiente</a:t>
            </a:r>
            <a:r>
              <a:rPr lang="pt-BR" dirty="0"/>
              <a:t>. Geralmente utilizado em conjunto com Teste de Desempenho.</a:t>
            </a:r>
            <a:endParaRPr lang="pt-BR" i="1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30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95775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Não Funcional – Exemplo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Desempenho e Carga em Jogos: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Criar </a:t>
            </a:r>
            <a:r>
              <a:rPr lang="pt-BR" dirty="0">
                <a:solidFill>
                  <a:srgbClr val="055ABE"/>
                </a:solidFill>
              </a:rPr>
              <a:t>1000</a:t>
            </a:r>
            <a:r>
              <a:rPr lang="pt-BR" dirty="0"/>
              <a:t> instâncias de partidas de </a:t>
            </a:r>
            <a:r>
              <a:rPr lang="pt-BR" dirty="0" err="1">
                <a:solidFill>
                  <a:schemeClr val="accent2"/>
                </a:solidFill>
              </a:rPr>
              <a:t>Fortnite</a:t>
            </a:r>
            <a:r>
              <a:rPr lang="pt-BR" dirty="0"/>
              <a:t> com 100 jogadores cada.</a:t>
            </a:r>
          </a:p>
          <a:p>
            <a:pPr marL="1257300" lvl="2" indent="-342900" algn="l">
              <a:buFont typeface="Wingdings" pitchFamily="2" charset="2"/>
              <a:buChar char="ü"/>
            </a:pPr>
            <a:r>
              <a:rPr lang="pt-BR" dirty="0"/>
              <a:t>Os jogadores conseguem jogar sem atraso (</a:t>
            </a:r>
            <a:r>
              <a:rPr lang="pt-BR" i="1" dirty="0" err="1"/>
              <a:t>lag</a:t>
            </a:r>
            <a:r>
              <a:rPr lang="pt-BR" dirty="0"/>
              <a:t>)?</a:t>
            </a:r>
          </a:p>
          <a:p>
            <a:pPr marL="1257300" lvl="2" indent="-342900" algn="l">
              <a:buFont typeface="Wingdings" pitchFamily="2" charset="2"/>
              <a:buChar char="ü"/>
            </a:pPr>
            <a:r>
              <a:rPr lang="pt-BR" dirty="0"/>
              <a:t>Qual a máxima capacidade de um servidor?</a:t>
            </a:r>
          </a:p>
          <a:p>
            <a:pPr marL="1257300" lvl="2" indent="-342900" algn="l">
              <a:buFont typeface="Wingdings" pitchFamily="2" charset="2"/>
              <a:buChar char="ü"/>
            </a:pPr>
            <a:r>
              <a:rPr lang="pt-BR" dirty="0"/>
              <a:t>Qual o comportamento com </a:t>
            </a:r>
            <a:r>
              <a:rPr lang="pt-BR" dirty="0">
                <a:solidFill>
                  <a:srgbClr val="055ABE"/>
                </a:solidFill>
              </a:rPr>
              <a:t>1000000</a:t>
            </a:r>
            <a:r>
              <a:rPr lang="pt-BR" dirty="0"/>
              <a:t> instâncias?</a:t>
            </a:r>
          </a:p>
          <a:p>
            <a:pPr marL="1257300" lvl="2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Teste de Segurança em aplicações Web: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A aplicação </a:t>
            </a:r>
            <a:r>
              <a:rPr lang="pt-BR" dirty="0">
                <a:solidFill>
                  <a:srgbClr val="055ABE"/>
                </a:solidFill>
              </a:rPr>
              <a:t>Web</a:t>
            </a:r>
            <a:r>
              <a:rPr lang="pt-BR" dirty="0"/>
              <a:t> consegue se manter </a:t>
            </a:r>
            <a:r>
              <a:rPr lang="pt-BR" i="1" dirty="0"/>
              <a:t>online </a:t>
            </a:r>
            <a:r>
              <a:rPr lang="pt-BR" dirty="0"/>
              <a:t>se um ataque </a:t>
            </a:r>
            <a:r>
              <a:rPr lang="pt-BR" dirty="0" err="1"/>
              <a:t>DDoS</a:t>
            </a:r>
            <a:r>
              <a:rPr lang="pt-BR" dirty="0"/>
              <a:t> acontecer?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O usuário consegue navegar pela Web sem autenticar? Permissões incorretas são fornecidas? </a:t>
            </a:r>
          </a:p>
          <a:p>
            <a:pPr marL="1257300" lvl="2" indent="-342900" algn="l">
              <a:buFont typeface="Wingdings" pitchFamily="2" charset="2"/>
              <a:buChar char="ü"/>
            </a:pPr>
            <a:endParaRPr lang="pt-BR" dirty="0"/>
          </a:p>
          <a:p>
            <a:pPr marL="1257300" lvl="2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31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6539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Funcional </a:t>
            </a:r>
            <a:r>
              <a:rPr lang="pt-BR" dirty="0" err="1"/>
              <a:t>x</a:t>
            </a:r>
            <a:r>
              <a:rPr lang="pt-BR" dirty="0"/>
              <a:t> Não Funcional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2800" dirty="0"/>
              <a:t>A </a:t>
            </a:r>
            <a:r>
              <a:rPr lang="pt-BR" sz="2800" dirty="0">
                <a:solidFill>
                  <a:srgbClr val="055ABE"/>
                </a:solidFill>
              </a:rPr>
              <a:t>característica-alvo</a:t>
            </a:r>
            <a:r>
              <a:rPr lang="pt-BR" sz="2800" dirty="0"/>
              <a:t> a ser medida durante a condução dos testes é que vai determinar a qual grupo pertence (Funcional ou Não Funcional).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32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4D6439-76BC-8D4E-83E9-716DE4E81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5" y="3283341"/>
            <a:ext cx="4020316" cy="334133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548DB5-D0A0-3B4A-AD8B-C70D4F7190A6}"/>
              </a:ext>
            </a:extLst>
          </p:cNvPr>
          <p:cNvSpPr txBox="1"/>
          <p:nvPr/>
        </p:nvSpPr>
        <p:spPr>
          <a:xfrm>
            <a:off x="4585001" y="3683253"/>
            <a:ext cx="3395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55ABE"/>
                </a:solidFill>
              </a:rPr>
              <a:t>Lembrem-se da ideia do SUT:</a:t>
            </a:r>
            <a:br>
              <a:rPr lang="pt-BR" sz="2400" dirty="0">
                <a:solidFill>
                  <a:srgbClr val="055ABE"/>
                </a:solidFill>
              </a:rPr>
            </a:br>
            <a:r>
              <a:rPr lang="pt-BR" sz="2400" dirty="0">
                <a:solidFill>
                  <a:srgbClr val="055ABE"/>
                </a:solidFill>
              </a:rPr>
              <a:t>Tudo depende do que vai ser testado.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01FFAD-B55C-294B-9BFC-BD1E8AAE6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352" y="3610507"/>
            <a:ext cx="3352846" cy="25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Regressão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O teste de regressão (</a:t>
            </a:r>
            <a:r>
              <a:rPr lang="pt-BR" i="1" dirty="0" err="1"/>
              <a:t>regression</a:t>
            </a:r>
            <a:r>
              <a:rPr lang="pt-BR" dirty="0"/>
              <a:t>) executa todas as suítes de testes desenvolvidas e já verificadas. O objetivo é detectar se alguma alteração do software causou algum erro.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A automação é indispensável para ter uma regressão adequada.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33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F3B9B-94F2-134B-B581-7A6A8C857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54" y="3951670"/>
            <a:ext cx="2923491" cy="25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6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02" y="619438"/>
            <a:ext cx="10102586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Testes automatizados – Regressão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4067E1E-216B-704D-9D27-9F652F87D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31" y="1875598"/>
            <a:ext cx="7879137" cy="46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1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Dinâmica de execução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/>
              <a:t>A dinâmica de execução é dividida em: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>
                <a:solidFill>
                  <a:srgbClr val="055ABE"/>
                </a:solidFill>
              </a:rPr>
              <a:t>Teste estático.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sz="2800" dirty="0">
              <a:solidFill>
                <a:srgbClr val="055ABE"/>
              </a:solidFill>
            </a:endParaRP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>
                <a:solidFill>
                  <a:srgbClr val="055ABE"/>
                </a:solidFill>
              </a:rPr>
              <a:t>Teste Dinâmico.</a:t>
            </a:r>
          </a:p>
          <a:p>
            <a:pPr marL="1371600" lvl="2" indent="-457200" algn="l">
              <a:buFont typeface="Wingdings" pitchFamily="2" charset="2"/>
              <a:buChar char="Ø"/>
            </a:pPr>
            <a:r>
              <a:rPr lang="pt-BR" sz="2600" dirty="0">
                <a:solidFill>
                  <a:srgbClr val="055ABE"/>
                </a:solidFill>
              </a:rPr>
              <a:t>Dinâmico explícito.</a:t>
            </a:r>
          </a:p>
          <a:p>
            <a:pPr marL="1371600" lvl="2" indent="-457200" algn="l">
              <a:buFont typeface="Wingdings" pitchFamily="2" charset="2"/>
              <a:buChar char="Ø"/>
            </a:pPr>
            <a:r>
              <a:rPr lang="pt-BR" sz="2600" dirty="0">
                <a:solidFill>
                  <a:srgbClr val="055ABE"/>
                </a:solidFill>
              </a:rPr>
              <a:t>Dinâmico implícito.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D8F11DD-C38B-C34C-88A9-6794A3F70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269" y="3053969"/>
            <a:ext cx="5873799" cy="33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1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Teste Estático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>
                <a:solidFill>
                  <a:srgbClr val="055ABE"/>
                </a:solidFill>
              </a:rPr>
              <a:t>Não envolve a execução do SUT</a:t>
            </a:r>
            <a:r>
              <a:rPr lang="pt-BR" sz="3200" dirty="0"/>
              <a:t>. São analisados artefatos como: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Design de telas,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Especificações e outros documentos não executáveis.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Escrita de código.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/>
              <a:t>Ferramentas podem ser usadas para fazer a </a:t>
            </a:r>
            <a:r>
              <a:rPr lang="pt-BR" sz="3200" b="1" i="1" u="sng" dirty="0">
                <a:solidFill>
                  <a:srgbClr val="055ABE"/>
                </a:solidFill>
              </a:rPr>
              <a:t>análise estática: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 err="1"/>
              <a:t>Linters</a:t>
            </a:r>
            <a:r>
              <a:rPr lang="pt-BR" sz="2800" dirty="0"/>
              <a:t>: </a:t>
            </a:r>
            <a:r>
              <a:rPr lang="pt-BR" sz="2800" dirty="0" err="1"/>
              <a:t>Sonarlint</a:t>
            </a:r>
            <a:r>
              <a:rPr lang="pt-BR" sz="2800" dirty="0"/>
              <a:t>, </a:t>
            </a:r>
            <a:r>
              <a:rPr lang="pt-BR" sz="2800" dirty="0" err="1"/>
              <a:t>Code</a:t>
            </a:r>
            <a:r>
              <a:rPr lang="pt-BR" sz="2800" dirty="0"/>
              <a:t> </a:t>
            </a:r>
            <a:r>
              <a:rPr lang="pt-BR" sz="2800" dirty="0" err="1"/>
              <a:t>Climate</a:t>
            </a:r>
            <a:r>
              <a:rPr lang="pt-BR" sz="2800" dirty="0"/>
              <a:t>.</a:t>
            </a:r>
          </a:p>
          <a:p>
            <a:pPr lvl="1"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36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74712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Teste Estático - Exemplo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lvl="1"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37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79E4B6-4D6D-5C47-BB5D-3914BF96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02" y="2455738"/>
            <a:ext cx="11225975" cy="30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18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1199578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Teste Dinâmico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096150" cy="392887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>
                <a:solidFill>
                  <a:srgbClr val="055ABE"/>
                </a:solidFill>
              </a:rPr>
              <a:t>Explícito</a:t>
            </a:r>
            <a:r>
              <a:rPr lang="pt-BR" sz="3200" dirty="0"/>
              <a:t>: Maneira mais comum de teste. Realizado de forma manual ou automatizado.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Resultado real é comparado com o esperado.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3200" dirty="0">
                <a:solidFill>
                  <a:srgbClr val="055ABE"/>
                </a:solidFill>
              </a:rPr>
              <a:t>Implícito</a:t>
            </a:r>
            <a:r>
              <a:rPr lang="pt-BR" sz="3200" dirty="0"/>
              <a:t>: Resultados coletados durante a execução de testes em ambientes de produção: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Exemplo: Avaliar a disponibilidade de um sistema pela frequência de incidentes durante o ciclo de execução de testes.</a:t>
            </a:r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  <a:p>
            <a:pPr algn="l"/>
            <a:endParaRPr lang="pt-BR" dirty="0"/>
          </a:p>
          <a:p>
            <a:pPr marL="342900" indent="-342900" algn="l">
              <a:buFont typeface="Wingdings" pitchFamily="2" charset="2"/>
              <a:buChar char="ü"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38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pt-BR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416094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3803"/>
            <a:ext cx="9144000" cy="1256160"/>
          </a:xfrm>
        </p:spPr>
        <p:txBody>
          <a:bodyPr/>
          <a:lstStyle/>
          <a:p>
            <a:r>
              <a:rPr lang="pt-BR" dirty="0"/>
              <a:t>Tipos de Testes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Christopher Lima</a:t>
            </a:r>
          </a:p>
          <a:p>
            <a:r>
              <a:rPr lang="pt-BR" dirty="0" err="1"/>
              <a:t>christopher@inatel.br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39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E12F808-71BF-5349-B37E-237064A5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22" y="4143688"/>
            <a:ext cx="4021839" cy="22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9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2116"/>
            <a:ext cx="9144000" cy="1256160"/>
          </a:xfrm>
        </p:spPr>
        <p:txBody>
          <a:bodyPr>
            <a:normAutofit fontScale="90000"/>
          </a:bodyPr>
          <a:lstStyle/>
          <a:p>
            <a:r>
              <a:rPr lang="pt-BR" dirty="0"/>
              <a:t>Casos e Cenários de Teste – Exemplo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368257" cy="392887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400" dirty="0">
                <a:solidFill>
                  <a:srgbClr val="055ABE"/>
                </a:solidFill>
              </a:rPr>
              <a:t>Cenário de teste: </a:t>
            </a:r>
            <a:r>
              <a:rPr lang="pt-BR" sz="3400" dirty="0"/>
              <a:t>Testar se o botão de </a:t>
            </a:r>
            <a:r>
              <a:rPr lang="pt-BR" sz="3400" dirty="0" err="1"/>
              <a:t>mutar</a:t>
            </a:r>
            <a:r>
              <a:rPr lang="pt-BR" sz="3400" dirty="0"/>
              <a:t> no </a:t>
            </a:r>
            <a:r>
              <a:rPr lang="pt-BR" sz="3400" dirty="0" err="1"/>
              <a:t>Teams</a:t>
            </a:r>
            <a:r>
              <a:rPr lang="pt-BR" sz="3400" dirty="0"/>
              <a:t>  funciona corretamente.</a:t>
            </a:r>
          </a:p>
          <a:p>
            <a:pPr marL="342900" indent="-342900" algn="l">
              <a:buFont typeface="Wingdings" pitchFamily="2" charset="2"/>
              <a:buChar char="ü"/>
            </a:pPr>
            <a:r>
              <a:rPr lang="pt-BR" sz="3400" dirty="0">
                <a:solidFill>
                  <a:srgbClr val="055ABE"/>
                </a:solidFill>
              </a:rPr>
              <a:t>Caso de teste: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Se estiver </a:t>
            </a:r>
            <a:r>
              <a:rPr lang="pt-BR" sz="2800" dirty="0" err="1"/>
              <a:t>mutado</a:t>
            </a:r>
            <a:r>
              <a:rPr lang="pt-BR" sz="2800" dirty="0"/>
              <a:t> e fechar o </a:t>
            </a:r>
            <a:r>
              <a:rPr lang="pt-BR" sz="2800" dirty="0" err="1"/>
              <a:t>Teams</a:t>
            </a:r>
            <a:r>
              <a:rPr lang="pt-BR" sz="2800" dirty="0"/>
              <a:t>, o áudio deve continuar </a:t>
            </a:r>
            <a:r>
              <a:rPr lang="pt-BR" sz="2800" dirty="0" err="1"/>
              <a:t>mutado</a:t>
            </a:r>
            <a:r>
              <a:rPr lang="pt-BR" sz="2800" dirty="0"/>
              <a:t> para a próxima seção.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2800" dirty="0"/>
              <a:t>O botão de </a:t>
            </a:r>
            <a:r>
              <a:rPr lang="pt-BR" sz="2800" dirty="0" err="1"/>
              <a:t>mutar</a:t>
            </a:r>
            <a:r>
              <a:rPr lang="pt-BR" sz="2800" dirty="0"/>
              <a:t> deve ter seu comportamento isolado do botão da câmera.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</a:t>
            </a:fld>
            <a:endParaRPr lang="pt-BR" dirty="0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741E90-4AB2-6F45-9180-9DD07DAFB0A3}"/>
              </a:ext>
            </a:extLst>
          </p:cNvPr>
          <p:cNvSpPr txBox="1"/>
          <p:nvPr/>
        </p:nvSpPr>
        <p:spPr>
          <a:xfrm>
            <a:off x="6731113" y="5258128"/>
            <a:ext cx="4960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pt-BR" dirty="0">
                <a:solidFill>
                  <a:srgbClr val="055ABE"/>
                </a:solidFill>
              </a:rPr>
              <a:t>Qual dos dois devo usar?</a:t>
            </a:r>
            <a:br>
              <a:rPr lang="pt-BR" dirty="0">
                <a:solidFill>
                  <a:srgbClr val="055ABE"/>
                </a:solidFill>
              </a:rPr>
            </a:br>
            <a:r>
              <a:rPr lang="pt-BR" dirty="0">
                <a:solidFill>
                  <a:srgbClr val="055ABE"/>
                </a:solidFill>
              </a:rPr>
              <a:t>Não há necessidade de escolher somente um. </a:t>
            </a:r>
            <a:r>
              <a:rPr lang="pt-BR" dirty="0" err="1">
                <a:solidFill>
                  <a:srgbClr val="055ABE"/>
                </a:solidFill>
              </a:rPr>
              <a:t>Testers</a:t>
            </a:r>
            <a:r>
              <a:rPr lang="pt-BR" dirty="0">
                <a:solidFill>
                  <a:srgbClr val="055ABE"/>
                </a:solidFill>
              </a:rPr>
              <a:t> geralmente fazem uso de todos, simultaneamente.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F29A254-E63A-9C44-A63D-31BF67CCDD6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19610" y="6143325"/>
            <a:ext cx="583423" cy="6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Suíte de Teste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1368257" cy="392887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600" dirty="0"/>
              <a:t>A </a:t>
            </a:r>
            <a:r>
              <a:rPr lang="pt-BR" sz="3600" dirty="0">
                <a:solidFill>
                  <a:srgbClr val="055ABE"/>
                </a:solidFill>
              </a:rPr>
              <a:t>Suíte de Testes </a:t>
            </a:r>
            <a:r>
              <a:rPr lang="pt-BR" sz="3600" dirty="0"/>
              <a:t>é o conjunto de </a:t>
            </a:r>
            <a:r>
              <a:rPr lang="pt-BR" sz="3600" dirty="0">
                <a:solidFill>
                  <a:srgbClr val="055ABE"/>
                </a:solidFill>
              </a:rPr>
              <a:t>Casos e Cenários de Teste.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200" dirty="0"/>
              <a:t>São executadas pela ferramenta (framework) de teste.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200" dirty="0"/>
              <a:t>O(A) testador(a) de software cria as suítes de acordo com sua necessidade.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200" dirty="0"/>
              <a:t>Criaremos várias suítes de testes ao longo da disciplina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5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6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C6A30B-6A38-474E-8B23-D9D23878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03" y="0"/>
            <a:ext cx="9143397" cy="67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1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manuais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9"/>
            <a:ext cx="9144000" cy="1655762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dirty="0"/>
              <a:t>Alguém é responsável por </a:t>
            </a:r>
            <a:r>
              <a:rPr lang="pt-BR" dirty="0">
                <a:solidFill>
                  <a:srgbClr val="055ABE"/>
                </a:solidFill>
              </a:rPr>
              <a:t>usar</a:t>
            </a:r>
            <a:r>
              <a:rPr lang="pt-BR" dirty="0"/>
              <a:t> o sistema, </a:t>
            </a:r>
            <a:r>
              <a:rPr lang="pt-BR" dirty="0">
                <a:solidFill>
                  <a:srgbClr val="055ABE"/>
                </a:solidFill>
              </a:rPr>
              <a:t>informar</a:t>
            </a:r>
            <a:r>
              <a:rPr lang="pt-BR" dirty="0"/>
              <a:t> dados de entrada e </a:t>
            </a:r>
            <a:r>
              <a:rPr lang="pt-BR" dirty="0">
                <a:solidFill>
                  <a:srgbClr val="055ABE"/>
                </a:solidFill>
              </a:rPr>
              <a:t>verificar</a:t>
            </a:r>
            <a:r>
              <a:rPr lang="pt-BR" dirty="0"/>
              <a:t> as saídas. 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Objetivo é </a:t>
            </a:r>
            <a:r>
              <a:rPr lang="pt-BR" dirty="0">
                <a:solidFill>
                  <a:srgbClr val="055ABE"/>
                </a:solidFill>
              </a:rPr>
              <a:t>apenas</a:t>
            </a:r>
            <a:r>
              <a:rPr lang="pt-BR" dirty="0"/>
              <a:t> detectar bugs antes que o sistema entre em produção.</a:t>
            </a:r>
          </a:p>
          <a:p>
            <a:pPr lvl="1" algn="l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7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B1277A-291F-304F-AC4B-64A2AEEB6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134" y="3690727"/>
            <a:ext cx="2101219" cy="283359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A1AF8-88BA-D64B-BC9A-9DF14F2D3CA2}"/>
              </a:ext>
            </a:extLst>
          </p:cNvPr>
          <p:cNvSpPr txBox="1"/>
          <p:nvPr/>
        </p:nvSpPr>
        <p:spPr>
          <a:xfrm>
            <a:off x="5011684" y="3785748"/>
            <a:ext cx="356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Testes manuais dão muito trabalho, são demorados e caros!!</a:t>
            </a:r>
          </a:p>
        </p:txBody>
      </p:sp>
    </p:spTree>
    <p:extLst>
      <p:ext uri="{BB962C8B-B14F-4D97-AF65-F5344CB8AC3E}">
        <p14:creationId xmlns:p14="http://schemas.microsoft.com/office/powerpoint/2010/main" val="141880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manuais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7898" y="2529222"/>
            <a:ext cx="3565848" cy="3276576"/>
          </a:xfrm>
        </p:spPr>
        <p:txBody>
          <a:bodyPr/>
          <a:lstStyle/>
          <a:p>
            <a:pPr marL="800100" lvl="1" indent="-342900" algn="l">
              <a:buFont typeface="Wingdings" pitchFamily="2" charset="2"/>
              <a:buChar char="ü"/>
            </a:pPr>
            <a:r>
              <a:rPr lang="pt-BR" dirty="0"/>
              <a:t>Os cenários/casos não foram testados suficientemente e o bar explodiu.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8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EDEAA6-3937-D44D-BBC9-BBFE8E85F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03" y="2636210"/>
            <a:ext cx="5885372" cy="374277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EE08C23-C9BC-A94D-B474-46B6C94E7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264" y="3872258"/>
            <a:ext cx="3322671" cy="24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9210"/>
            <a:ext cx="9144000" cy="1256160"/>
          </a:xfrm>
        </p:spPr>
        <p:txBody>
          <a:bodyPr/>
          <a:lstStyle/>
          <a:p>
            <a:r>
              <a:rPr lang="pt-BR" dirty="0"/>
              <a:t>Testes manuais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3" y="2427479"/>
            <a:ext cx="10927747" cy="4293996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r>
              <a:rPr lang="pt-BR" sz="3500" dirty="0"/>
              <a:t>Bastante usado no </a:t>
            </a:r>
            <a:r>
              <a:rPr lang="pt-BR" sz="3500" dirty="0">
                <a:solidFill>
                  <a:srgbClr val="055ABE"/>
                </a:solidFill>
              </a:rPr>
              <a:t>teste exploratório e teste de usabilidade</a:t>
            </a:r>
            <a:r>
              <a:rPr lang="pt-BR" sz="3500" dirty="0"/>
              <a:t>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000" dirty="0"/>
              <a:t>Nem sempre exige saber programação. 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000" dirty="0"/>
              <a:t>Nenhum ou pouco conhecimento sobre o sistema.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000" dirty="0"/>
              <a:t>Para </a:t>
            </a:r>
            <a:r>
              <a:rPr lang="pt-BR" sz="3000" dirty="0">
                <a:solidFill>
                  <a:srgbClr val="055ABE"/>
                </a:solidFill>
              </a:rPr>
              <a:t>complementar</a:t>
            </a:r>
            <a:r>
              <a:rPr lang="pt-BR" sz="3000" dirty="0"/>
              <a:t> a atividade de execução dos testes planejados nos projetos.</a:t>
            </a:r>
          </a:p>
          <a:p>
            <a:pPr marL="800100" lvl="1" indent="-342900" algn="l">
              <a:buFont typeface="Wingdings" pitchFamily="2" charset="2"/>
              <a:buChar char="ü"/>
            </a:pPr>
            <a:r>
              <a:rPr lang="pt-BR" sz="3000" dirty="0"/>
              <a:t>Para avaliar aplicações que possuem </a:t>
            </a:r>
            <a:r>
              <a:rPr lang="pt-BR" sz="3000" dirty="0">
                <a:solidFill>
                  <a:srgbClr val="055ABE"/>
                </a:solidFill>
              </a:rPr>
              <a:t>pouca ou nenhuma documentação;</a:t>
            </a:r>
          </a:p>
          <a:p>
            <a:pPr marL="800100" lvl="1" indent="-342900" algn="l">
              <a:buFont typeface="Wingdings" pitchFamily="2" charset="2"/>
              <a:buChar char="ü"/>
            </a:pPr>
            <a:endParaRPr lang="pt-BR" dirty="0"/>
          </a:p>
          <a:p>
            <a:pPr lvl="1" algn="l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9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A1AF8-88BA-D64B-BC9A-9DF14F2D3CA2}"/>
              </a:ext>
            </a:extLst>
          </p:cNvPr>
          <p:cNvSpPr txBox="1"/>
          <p:nvPr/>
        </p:nvSpPr>
        <p:spPr>
          <a:xfrm>
            <a:off x="6827676" y="5892581"/>
            <a:ext cx="356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Testes manuais dão muito trabalho, são demorados e caros!!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19DFAD-D683-D942-9A88-B65F39C598E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83288" y="3450271"/>
            <a:ext cx="502175" cy="4235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DE68B66-F886-094A-836F-8A34431EF6E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33086" y="3450271"/>
            <a:ext cx="591559" cy="4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0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018595-B22F-3E47-BF0C-A9E6873B8CCE}">
  <we:reference id="wa104380121" version="2.0.0.0" store="pt-BR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32463F50B1B14E9994B9CA5F2560F0" ma:contentTypeVersion="0" ma:contentTypeDescription="Crie um novo documento." ma:contentTypeScope="" ma:versionID="20cd5603fdd35343d12407605f3002c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473989-8B9B-4149-96FF-5109DE4F4028}"/>
</file>

<file path=customXml/itemProps2.xml><?xml version="1.0" encoding="utf-8"?>
<ds:datastoreItem xmlns:ds="http://schemas.openxmlformats.org/officeDocument/2006/customXml" ds:itemID="{D0214756-4EBE-46AF-A6B0-0505EAF46567}"/>
</file>

<file path=customXml/itemProps3.xml><?xml version="1.0" encoding="utf-8"?>
<ds:datastoreItem xmlns:ds="http://schemas.openxmlformats.org/officeDocument/2006/customXml" ds:itemID="{C75C6937-2727-42C6-8560-D6B66383ACEA}"/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1721</Words>
  <Application>Microsoft Macintosh PowerPoint</Application>
  <PresentationFormat>Widescreen</PresentationFormat>
  <Paragraphs>335</Paragraphs>
  <Slides>39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Tipos de Testes</vt:lpstr>
      <vt:lpstr>Tipos de Testes</vt:lpstr>
      <vt:lpstr>Cenários e Casos de Teste</vt:lpstr>
      <vt:lpstr>Casos e Cenários de Teste – Exemplo</vt:lpstr>
      <vt:lpstr>Suíte de Teste</vt:lpstr>
      <vt:lpstr>Apresentação do PowerPoint</vt:lpstr>
      <vt:lpstr>Testes manuais</vt:lpstr>
      <vt:lpstr>Testes manuais</vt:lpstr>
      <vt:lpstr>Testes manuais</vt:lpstr>
      <vt:lpstr>Testes automatizados</vt:lpstr>
      <vt:lpstr>Testes automatizados</vt:lpstr>
      <vt:lpstr>Testes automatizados</vt:lpstr>
      <vt:lpstr>Apresentação do PowerPoint</vt:lpstr>
      <vt:lpstr>Testes automatizados – Anti-padrão</vt:lpstr>
      <vt:lpstr>Testes automatizados</vt:lpstr>
      <vt:lpstr>Testes automatizados - Escopo</vt:lpstr>
      <vt:lpstr>Testes automatizados - Escopo</vt:lpstr>
      <vt:lpstr>Testes automatizados - Escopo</vt:lpstr>
      <vt:lpstr>Apresentação do PowerPoint</vt:lpstr>
      <vt:lpstr>Testes automatizados x manuais – Qual devo utilizar?</vt:lpstr>
      <vt:lpstr>Vantagens da automação de testes</vt:lpstr>
      <vt:lpstr>Testes automatizados - Funcional</vt:lpstr>
      <vt:lpstr>Testes automatizados – Funcional – Exemplo 1</vt:lpstr>
      <vt:lpstr>Testes automatizados – Funcional – Exemplo 2</vt:lpstr>
      <vt:lpstr>Testes automatizados – Funcional – Exemplo 2</vt:lpstr>
      <vt:lpstr>Testes automatizados – Fim a Fim (End-To-End E2E) </vt:lpstr>
      <vt:lpstr>Testes automatizados – Fim a Fim (End-To-End E2E) </vt:lpstr>
      <vt:lpstr>Testes automatizados – Não Funcional</vt:lpstr>
      <vt:lpstr>Testes automatizados – Não Funcional</vt:lpstr>
      <vt:lpstr>Testes automatizados – Não Funcional</vt:lpstr>
      <vt:lpstr>Testes automatizados – Não Funcional – Exemplo</vt:lpstr>
      <vt:lpstr>Funcional x Não Funcional</vt:lpstr>
      <vt:lpstr>Testes automatizados – Regressão</vt:lpstr>
      <vt:lpstr>Testes automatizados – Regressão</vt:lpstr>
      <vt:lpstr>Dinâmica de execução</vt:lpstr>
      <vt:lpstr>Teste Estático</vt:lpstr>
      <vt:lpstr>Teste Estático - Exemplo</vt:lpstr>
      <vt:lpstr>Teste Dinâmico</vt:lpstr>
      <vt:lpstr>Tipos de Testes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Lima</dc:creator>
  <cp:lastModifiedBy>Chris Lima</cp:lastModifiedBy>
  <cp:revision>85</cp:revision>
  <dcterms:created xsi:type="dcterms:W3CDTF">2021-04-11T17:25:00Z</dcterms:created>
  <dcterms:modified xsi:type="dcterms:W3CDTF">2023-02-28T01:48:39Z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0x010100A832463F50B1B14E9994B9CA5F2560F0</vt:lpwstr>
  </property>
</Properties>
</file>